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7901" r:id="rId2"/>
    <p:sldMasterId id="2147487973" r:id="rId3"/>
    <p:sldMasterId id="2147487976" r:id="rId4"/>
    <p:sldMasterId id="2147488031" r:id="rId5"/>
  </p:sldMasterIdLst>
  <p:notesMasterIdLst>
    <p:notesMasterId r:id="rId36"/>
  </p:notesMasterIdLst>
  <p:handoutMasterIdLst>
    <p:handoutMasterId r:id="rId37"/>
  </p:handoutMasterIdLst>
  <p:sldIdLst>
    <p:sldId id="256" r:id="rId6"/>
    <p:sldId id="1482" r:id="rId7"/>
    <p:sldId id="1536" r:id="rId8"/>
    <p:sldId id="1437" r:id="rId9"/>
    <p:sldId id="1486" r:id="rId10"/>
    <p:sldId id="1485" r:id="rId11"/>
    <p:sldId id="1488" r:id="rId12"/>
    <p:sldId id="1487" r:id="rId13"/>
    <p:sldId id="1483" r:id="rId14"/>
    <p:sldId id="1484" r:id="rId15"/>
    <p:sldId id="463" r:id="rId16"/>
    <p:sldId id="1539" r:id="rId17"/>
    <p:sldId id="1516" r:id="rId18"/>
    <p:sldId id="1492" r:id="rId19"/>
    <p:sldId id="1509" r:id="rId20"/>
    <p:sldId id="1505" r:id="rId21"/>
    <p:sldId id="387" r:id="rId22"/>
    <p:sldId id="1490" r:id="rId23"/>
    <p:sldId id="1491" r:id="rId24"/>
    <p:sldId id="1489" r:id="rId25"/>
    <p:sldId id="1538" r:id="rId26"/>
    <p:sldId id="1537" r:id="rId27"/>
    <p:sldId id="1535" r:id="rId28"/>
    <p:sldId id="481" r:id="rId29"/>
    <p:sldId id="392" r:id="rId30"/>
    <p:sldId id="394" r:id="rId31"/>
    <p:sldId id="396" r:id="rId32"/>
    <p:sldId id="397" r:id="rId33"/>
    <p:sldId id="398" r:id="rId34"/>
    <p:sldId id="393" r:id="rId35"/>
  </p:sldIdLst>
  <p:sldSz cx="9144000" cy="6858000" type="screen4x3"/>
  <p:notesSz cx="6858000" cy="91440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Chase" initials="JC" lastIdx="1" clrIdx="0">
    <p:extLst>
      <p:ext uri="{19B8F6BF-5375-455C-9EA6-DF929625EA0E}">
        <p15:presenceInfo xmlns:p15="http://schemas.microsoft.com/office/powerpoint/2012/main" userId="c52cadd9b99c5d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5A8DFB"/>
    <a:srgbClr val="618FFD"/>
    <a:srgbClr val="00264D"/>
    <a:srgbClr val="636464"/>
    <a:srgbClr val="F3F3F3"/>
    <a:srgbClr val="46FF77"/>
    <a:srgbClr val="E8161F"/>
    <a:srgbClr val="E8E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888" y="7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10912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8T22:39:52.12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charset="0"/>
              <a:buNone/>
              <a:defRPr sz="1200">
                <a:cs typeface="Arial" charset="0"/>
              </a:defRPr>
            </a:lvl1pPr>
          </a:lstStyle>
          <a:p>
            <a:pPr>
              <a:defRPr/>
            </a:pPr>
            <a:fld id="{48D443D6-FB5E-7C42-B16E-7EDDCD870E40}" type="datetime1">
              <a:rPr lang="en-US"/>
              <a:pPr>
                <a:defRPr/>
              </a:pPr>
              <a:t>10/18/20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charset="0"/>
              <a:buNone/>
              <a:defRPr sz="1200">
                <a:cs typeface="Arial" charset="0"/>
              </a:defRPr>
            </a:lvl1pPr>
          </a:lstStyle>
          <a:p>
            <a:pPr>
              <a:defRPr/>
            </a:pPr>
            <a:fld id="{E037FB44-4180-0044-AD26-22E8151291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116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>
              <a:cs typeface="Arial" charset="0"/>
            </a:endParaRPr>
          </a:p>
        </p:txBody>
      </p:sp>
      <p:sp>
        <p:nvSpPr>
          <p:cNvPr id="21507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>
              <a:cs typeface="Arial" charset="0"/>
            </a:endParaRPr>
          </a:p>
        </p:txBody>
      </p:sp>
      <p:sp>
        <p:nvSpPr>
          <p:cNvPr id="21508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>
              <a:cs typeface="Arial" charset="0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68625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10" name="Rectangle 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8825" cy="34258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8" name="Rectangle 6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1512" name="Text Box 7"/>
          <p:cNvSpPr txBox="1">
            <a:spLocks noChangeArrowheads="1"/>
          </p:cNvSpPr>
          <p:nvPr/>
        </p:nvSpPr>
        <p:spPr bwMode="auto">
          <a:xfrm>
            <a:off x="0" y="8683625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>
              <a:cs typeface="Arial" charset="0"/>
            </a:endParaRP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D7113CB9-9A72-F24E-8D2E-4CA3AFA73C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930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-128"/>
        <a:cs typeface="ＭＳ Ｐゴシック" charset="-128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70ED531-658C-4640-BF33-A8FA3EEF0D5A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1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23555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/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19196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idx="10"/>
          </p:nvPr>
        </p:nvSpPr>
        <p:spPr>
          <a:xfrm>
            <a:off x="3124200" y="6229350"/>
            <a:ext cx="2130425" cy="4730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B7102-0CB9-2C4E-AEDB-C4FD3D7C4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04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572EF1-6F47-D640-B2E7-CE29AE316BB1}" type="slidenum">
              <a:rPr lang="en-US">
                <a:latin typeface="Times New Roman"/>
              </a:rPr>
              <a:pPr>
                <a:defRPr/>
              </a:pPr>
              <a:t>‹#›</a:t>
            </a:fld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9750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13943C-0B4E-7540-BE21-8AE447187EB6}" type="slidenum">
              <a:rPr lang="en-US">
                <a:latin typeface="Times New Roman"/>
              </a:rPr>
              <a:pPr>
                <a:defRPr/>
              </a:pPr>
              <a:t>‹#›</a:t>
            </a:fld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0300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61F8E-40E6-F244-A197-61ABB368B4C8}" type="slidenum">
              <a:rPr lang="en-US">
                <a:latin typeface="Times New Roman"/>
              </a:rPr>
              <a:pPr>
                <a:defRPr/>
              </a:pPr>
              <a:t>‹#›</a:t>
            </a:fld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412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39989D-2DF0-E04F-86F4-5E7523BBDE00}" type="slidenum">
              <a:rPr lang="en-US">
                <a:latin typeface="Times New Roman"/>
              </a:rPr>
              <a:pPr>
                <a:defRPr/>
              </a:pPr>
              <a:t>‹#›</a:t>
            </a:fld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3052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F66F0-ADC0-7944-ACE8-E10F2F605F9A}" type="slidenum">
              <a:rPr lang="en-US">
                <a:latin typeface="Times New Roman"/>
              </a:rPr>
              <a:pPr>
                <a:defRPr/>
              </a:pPr>
              <a:t>‹#›</a:t>
            </a:fld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8516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-339725"/>
            <a:ext cx="2055812" cy="6051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339725"/>
            <a:ext cx="6018213" cy="6051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6FE78-F78F-E340-8CB8-0DC3663E14F4}" type="slidenum">
              <a:rPr lang="en-US">
                <a:latin typeface="Times New Roman"/>
              </a:rPr>
              <a:pPr>
                <a:defRPr/>
              </a:pPr>
              <a:t>‹#›</a:t>
            </a:fld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6286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39725"/>
            <a:ext cx="8226425" cy="15541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7013" cy="4111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600200"/>
            <a:ext cx="4037012" cy="197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732213"/>
            <a:ext cx="4037012" cy="1979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9C33D-895D-2E41-A011-51E16DD4E4C7}" type="slidenum">
              <a:rPr lang="en-US">
                <a:latin typeface="Times New Roman"/>
              </a:rPr>
              <a:pPr>
                <a:defRPr/>
              </a:pPr>
              <a:t>‹#›</a:t>
            </a:fld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1277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39725"/>
            <a:ext cx="8226425" cy="15541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AA761-8F8E-D446-AF93-7C15B707A36B}" type="slidenum">
              <a:rPr lang="en-US">
                <a:latin typeface="Times New Roman"/>
              </a:rPr>
              <a:pPr>
                <a:defRPr/>
              </a:pPr>
              <a:t>‹#›</a:t>
            </a:fld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84830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0"/>
            <a:r>
              <a:rPr lang="en-US"/>
              <a:t>Fifth level</a:t>
            </a:r>
          </a:p>
        </p:txBody>
      </p:sp>
      <p:sp>
        <p:nvSpPr>
          <p:cNvPr id="4" name="Slide Number Placeholder 70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93563-4FAB-AE41-A46A-3C5A6444ACCA}" type="slidenum">
              <a:rPr lang="en-US">
                <a:latin typeface="Times New Roman"/>
              </a:rPr>
              <a:pPr>
                <a:defRPr/>
              </a:pPr>
              <a:t>‹#›</a:t>
            </a:fld>
            <a:endParaRPr lang="en-US">
              <a:latin typeface="Times New Roman"/>
            </a:endParaRPr>
          </a:p>
        </p:txBody>
      </p:sp>
      <p:sp>
        <p:nvSpPr>
          <p:cNvPr id="5" name="Slide Number Placeholder 70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625779-8119-F54C-A481-A6CAA2720670}" type="slidenum">
              <a:rPr lang="en-US">
                <a:latin typeface="Times New Roman"/>
              </a:rPr>
              <a:pPr>
                <a:defRPr/>
              </a:pPr>
              <a:t>‹#›</a:t>
            </a:fld>
            <a:endParaRPr lang="en-US">
              <a:latin typeface="Times New Roman"/>
            </a:endParaRPr>
          </a:p>
        </p:txBody>
      </p:sp>
      <p:sp>
        <p:nvSpPr>
          <p:cNvPr id="6" name="Date Placeholder 1028"/>
          <p:cNvSpPr>
            <a:spLocks noGrp="1" noChangeArrowheads="1"/>
          </p:cNvSpPr>
          <p:nvPr>
            <p:ph type="dt" sz="half" idx="12"/>
          </p:nvPr>
        </p:nvSpPr>
        <p:spPr>
          <a:xfrm>
            <a:off x="685800" y="626745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prstClr val="white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1029"/>
          <p:cNvSpPr>
            <a:spLocks noGrp="1" noChangeArrowheads="1"/>
          </p:cNvSpPr>
          <p:nvPr>
            <p:ph type="ftr" sz="quarter" idx="13"/>
          </p:nvPr>
        </p:nvSpPr>
        <p:spPr>
          <a:xfrm>
            <a:off x="3124200" y="626745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prstClr val="white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04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1EF1D-4984-1046-9052-61BF7C581370}" type="slidenum">
              <a:rPr lang="en-US">
                <a:latin typeface="Times New Roman"/>
              </a:rPr>
              <a:pPr>
                <a:defRPr/>
              </a:pPr>
              <a:t>‹#›</a:t>
            </a:fld>
            <a:endParaRPr lang="en-US">
              <a:latin typeface="Times New Roman"/>
            </a:endParaRPr>
          </a:p>
        </p:txBody>
      </p:sp>
      <p:sp>
        <p:nvSpPr>
          <p:cNvPr id="9" name="Slide Number Placeholder 492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2C988C-A77D-8B43-B163-6E50E3796606}" type="slidenum">
              <a:rPr lang="en-US">
                <a:latin typeface="Times New Roman"/>
              </a:rPr>
              <a:pPr>
                <a:defRPr/>
              </a:pPr>
              <a:t>‹#›</a:t>
            </a:fld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2569846"/>
      </p:ext>
    </p:extLst>
  </p:cSld>
  <p:clrMapOvr>
    <a:masterClrMapping/>
  </p:clrMapOvr>
  <p:transition spd="slow" advClick="0" advTm="7000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19196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62A353-DCC4-3748-82D3-368BD3A714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82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idx="10"/>
          </p:nvPr>
        </p:nvSpPr>
        <p:spPr>
          <a:xfrm>
            <a:off x="6858000" y="6248400"/>
            <a:ext cx="2130425" cy="473075"/>
          </a:xfrm>
          <a:prstGeom prst="rect">
            <a:avLst/>
          </a:prstGeom>
        </p:spPr>
        <p:txBody>
          <a:bodyPr/>
          <a:lstStyle>
            <a:lvl1pPr>
              <a:defRPr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D7740E11-9CFB-B54D-84A8-E9F7C80E41CB}" type="slidenum">
              <a:rPr lang="en-US"/>
              <a:pPr>
                <a:defRPr/>
              </a:pPr>
              <a:t>‹#›</a:t>
            </a:fld>
            <a:r>
              <a:rPr lang="en-US"/>
              <a:t> of 12</a:t>
            </a:r>
          </a:p>
        </p:txBody>
      </p:sp>
    </p:spTree>
    <p:extLst>
      <p:ext uri="{BB962C8B-B14F-4D97-AF65-F5344CB8AC3E}">
        <p14:creationId xmlns:p14="http://schemas.microsoft.com/office/powerpoint/2010/main" val="1704111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0" baseline="0"/>
            </a:lvl1pPr>
            <a:lvl2pPr>
              <a:defRPr sz="2400" b="0" baseline="0"/>
            </a:lvl2pPr>
            <a:lvl3pPr>
              <a:defRPr sz="2400" b="0" baseline="0"/>
            </a:lvl3pPr>
            <a:lvl4pPr>
              <a:defRPr sz="2400" b="0" baseline="0"/>
            </a:lvl4pPr>
            <a:lvl5pPr>
              <a:defRPr sz="2400" b="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xfrm>
            <a:off x="6858000" y="6248400"/>
            <a:ext cx="2130425" cy="473075"/>
          </a:xfrm>
        </p:spPr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50869FB3-1935-D045-9407-ECEEA062603B}" type="slidenum">
              <a:rPr lang="en-US"/>
              <a:pPr>
                <a:defRPr/>
              </a:pPr>
              <a:t>‹#›</a:t>
            </a:fld>
            <a:r>
              <a:rPr lang="en-US"/>
              <a:t> of 12</a:t>
            </a:r>
          </a:p>
        </p:txBody>
      </p:sp>
    </p:spTree>
    <p:extLst>
      <p:ext uri="{BB962C8B-B14F-4D97-AF65-F5344CB8AC3E}">
        <p14:creationId xmlns:p14="http://schemas.microsoft.com/office/powerpoint/2010/main" val="15932557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EEE09-A4C9-C94B-A72A-AE915663C3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439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111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7012" cy="4111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A8AD3C-DA24-CA40-99EB-74C5FBACFB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59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83C7F8-1CB3-AA46-AD11-A7EE5DF9E7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215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77663-F3DE-6D4E-97C4-41FDF9F88D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087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288BD-EB1A-7544-A6A4-18A3A773E3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158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DAC5F-7A83-3146-B44E-962A8EFF05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74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14F90E-BE35-C346-9941-80BFD2E09A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151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2B5A4F-8049-9C4A-B29C-2C942ECB3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445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-339725"/>
            <a:ext cx="2055812" cy="6051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339725"/>
            <a:ext cx="6018213" cy="6051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F55A9B-3E01-E44B-8A79-0C8D721AA3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48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09915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39725"/>
            <a:ext cx="8226425" cy="15541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7013" cy="4111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600200"/>
            <a:ext cx="4037012" cy="197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732213"/>
            <a:ext cx="4037012" cy="1979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510403-5795-A642-87E8-B1E6518D63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48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39725"/>
            <a:ext cx="8226425" cy="15541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3A4BC-5341-A246-B7CF-65391429E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481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2600"/>
            <a:ext cx="40132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22800" y="1752600"/>
            <a:ext cx="40132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22800" y="4229100"/>
            <a:ext cx="40132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31800" y="622935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2935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1DF5B61-E468-9947-AAF4-6BB323F9ECF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4693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solidFill>
                  <a:srgbClr val="19196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96" indent="0" algn="ctr">
              <a:buNone/>
              <a:defRPr/>
            </a:lvl2pPr>
            <a:lvl3pPr marL="914391" indent="0" algn="ctr">
              <a:buNone/>
              <a:defRPr/>
            </a:lvl3pPr>
            <a:lvl4pPr marL="1371587" indent="0" algn="ctr">
              <a:buNone/>
              <a:defRPr/>
            </a:lvl4pPr>
            <a:lvl5pPr marL="1828782" indent="0" algn="ctr">
              <a:buNone/>
              <a:defRPr/>
            </a:lvl5pPr>
            <a:lvl6pPr marL="2285978" indent="0" algn="ctr">
              <a:buNone/>
              <a:defRPr/>
            </a:lvl6pPr>
            <a:lvl7pPr marL="2743173" indent="0" algn="ctr">
              <a:buNone/>
              <a:defRPr/>
            </a:lvl7pPr>
            <a:lvl8pPr marL="3200368" indent="0" algn="ctr">
              <a:buNone/>
              <a:defRPr/>
            </a:lvl8pPr>
            <a:lvl9pPr marL="365756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BE530-3E2A-7240-84D3-6888A7CE55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893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0" baseline="0"/>
            </a:lvl1pPr>
            <a:lvl2pPr>
              <a:defRPr sz="2400" b="0" baseline="0"/>
            </a:lvl2pPr>
            <a:lvl3pPr>
              <a:defRPr sz="2400" b="0" baseline="0"/>
            </a:lvl3pPr>
            <a:lvl4pPr>
              <a:defRPr sz="2400" b="0" baseline="0"/>
            </a:lvl4pPr>
            <a:lvl5pPr>
              <a:defRPr sz="2400" b="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xfrm>
            <a:off x="6858000" y="6248400"/>
            <a:ext cx="2130425" cy="473075"/>
          </a:xfrm>
        </p:spPr>
        <p:txBody>
          <a:bodyPr/>
          <a:lstStyle>
            <a:lvl1pPr>
              <a:buFont typeface="Times New Roman" charset="0"/>
              <a:buNone/>
              <a:defRPr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7C24571C-B371-CC4A-8428-B01298E573C2}" type="slidenum">
              <a:rPr lang="en-US"/>
              <a:pPr>
                <a:defRPr/>
              </a:pPr>
              <a:t>‹#›</a:t>
            </a:fld>
            <a:r>
              <a:rPr lang="en-US"/>
              <a:t> of 12</a:t>
            </a:r>
          </a:p>
        </p:txBody>
      </p:sp>
    </p:spTree>
    <p:extLst>
      <p:ext uri="{BB962C8B-B14F-4D97-AF65-F5344CB8AC3E}">
        <p14:creationId xmlns:p14="http://schemas.microsoft.com/office/powerpoint/2010/main" val="42895158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6" indent="0">
              <a:buNone/>
              <a:defRPr sz="1800"/>
            </a:lvl2pPr>
            <a:lvl3pPr marL="914391" indent="0">
              <a:buNone/>
              <a:defRPr sz="1600"/>
            </a:lvl3pPr>
            <a:lvl4pPr marL="1371587" indent="0">
              <a:buNone/>
              <a:defRPr sz="1400"/>
            </a:lvl4pPr>
            <a:lvl5pPr marL="1828782" indent="0">
              <a:buNone/>
              <a:defRPr sz="1400"/>
            </a:lvl5pPr>
            <a:lvl6pPr marL="2285978" indent="0">
              <a:buNone/>
              <a:defRPr sz="1400"/>
            </a:lvl6pPr>
            <a:lvl7pPr marL="2743173" indent="0">
              <a:buNone/>
              <a:defRPr sz="1400"/>
            </a:lvl7pPr>
            <a:lvl8pPr marL="3200368" indent="0">
              <a:buNone/>
              <a:defRPr sz="1400"/>
            </a:lvl8pPr>
            <a:lvl9pPr marL="3657563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A231B-5FB3-5A40-BE9D-42A9501D0B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732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0"/>
            <a:ext cx="4037013" cy="4111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7012" cy="4111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8521AB-964B-6343-9853-22B16767F2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531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2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3" indent="0">
              <a:buNone/>
              <a:defRPr sz="1600" b="1"/>
            </a:lvl7pPr>
            <a:lvl8pPr marL="3200368" indent="0">
              <a:buNone/>
              <a:defRPr sz="1600" b="1"/>
            </a:lvl8pPr>
            <a:lvl9pPr marL="36575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2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3" indent="0">
              <a:buNone/>
              <a:defRPr sz="1600" b="1"/>
            </a:lvl7pPr>
            <a:lvl8pPr marL="3200368" indent="0">
              <a:buNone/>
              <a:defRPr sz="1600" b="1"/>
            </a:lvl8pPr>
            <a:lvl9pPr marL="36575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C0D95B-840C-0D40-8AC9-68A719E9EF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882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25733-1B8F-5449-9ECF-042DB0F490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925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43069C-7532-0A4A-B02D-62BF9FBF5E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0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 noChangeArrowheads="1"/>
          </p:cNvSpPr>
          <p:nvPr>
            <p:ph type="sldNum" idx="10"/>
          </p:nvPr>
        </p:nvSpPr>
        <p:spPr>
          <a:xfrm>
            <a:off x="3124200" y="6229350"/>
            <a:ext cx="2130425" cy="4730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93E3D-F40E-5E49-AE61-FB4A0F70F1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159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96" indent="0">
              <a:buNone/>
              <a:defRPr sz="1200"/>
            </a:lvl2pPr>
            <a:lvl3pPr marL="914391" indent="0">
              <a:buNone/>
              <a:defRPr sz="1000"/>
            </a:lvl3pPr>
            <a:lvl4pPr marL="1371587" indent="0">
              <a:buNone/>
              <a:defRPr sz="900"/>
            </a:lvl4pPr>
            <a:lvl5pPr marL="1828782" indent="0">
              <a:buNone/>
              <a:defRPr sz="900"/>
            </a:lvl5pPr>
            <a:lvl6pPr marL="2285978" indent="0">
              <a:buNone/>
              <a:defRPr sz="900"/>
            </a:lvl6pPr>
            <a:lvl7pPr marL="2743173" indent="0">
              <a:buNone/>
              <a:defRPr sz="900"/>
            </a:lvl7pPr>
            <a:lvl8pPr marL="3200368" indent="0">
              <a:buNone/>
              <a:defRPr sz="900"/>
            </a:lvl8pPr>
            <a:lvl9pPr marL="36575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A5223-C332-5245-A96F-DC10F9F2F1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897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2" indent="0">
              <a:buNone/>
              <a:defRPr sz="2000"/>
            </a:lvl5pPr>
            <a:lvl6pPr marL="2285978" indent="0">
              <a:buNone/>
              <a:defRPr sz="2000"/>
            </a:lvl6pPr>
            <a:lvl7pPr marL="2743173" indent="0">
              <a:buNone/>
              <a:defRPr sz="2000"/>
            </a:lvl7pPr>
            <a:lvl8pPr marL="3200368" indent="0">
              <a:buNone/>
              <a:defRPr sz="2000"/>
            </a:lvl8pPr>
            <a:lvl9pPr marL="3657563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96" indent="0">
              <a:buNone/>
              <a:defRPr sz="1200"/>
            </a:lvl2pPr>
            <a:lvl3pPr marL="914391" indent="0">
              <a:buNone/>
              <a:defRPr sz="1000"/>
            </a:lvl3pPr>
            <a:lvl4pPr marL="1371587" indent="0">
              <a:buNone/>
              <a:defRPr sz="900"/>
            </a:lvl4pPr>
            <a:lvl5pPr marL="1828782" indent="0">
              <a:buNone/>
              <a:defRPr sz="900"/>
            </a:lvl5pPr>
            <a:lvl6pPr marL="2285978" indent="0">
              <a:buNone/>
              <a:defRPr sz="900"/>
            </a:lvl6pPr>
            <a:lvl7pPr marL="2743173" indent="0">
              <a:buNone/>
              <a:defRPr sz="900"/>
            </a:lvl7pPr>
            <a:lvl8pPr marL="3200368" indent="0">
              <a:buNone/>
              <a:defRPr sz="900"/>
            </a:lvl8pPr>
            <a:lvl9pPr marL="36575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92C28-389E-D14B-B82F-305FC6877B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061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C00B1-3557-B143-BB4A-6D53182C13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749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-339725"/>
            <a:ext cx="2055812" cy="6051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-339725"/>
            <a:ext cx="6018213" cy="6051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7B655C-271A-2642-B6AB-CDB6F2DA9D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595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39725"/>
            <a:ext cx="8226425" cy="15541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1" y="1600200"/>
            <a:ext cx="4037013" cy="4111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600200"/>
            <a:ext cx="4037012" cy="197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732214"/>
            <a:ext cx="4037012" cy="1979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59861-D434-8847-B793-6F241F8139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304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39725"/>
            <a:ext cx="8226425" cy="15541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FBD444-948A-3A40-AE17-80DA105D5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7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19196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FB35C-7917-734A-BEB8-F2442E3C7E61}" type="slidenum">
              <a:rPr lang="en-US">
                <a:latin typeface="Times New Roman"/>
              </a:rPr>
              <a:pPr>
                <a:defRPr/>
              </a:pPr>
              <a:t>‹#›</a:t>
            </a:fld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372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xfrm>
            <a:off x="6858000" y="6248400"/>
            <a:ext cx="2130425" cy="473075"/>
          </a:xfrm>
        </p:spPr>
        <p:txBody>
          <a:bodyPr/>
          <a:lstStyle>
            <a:lvl1pPr>
              <a:buFont typeface="Times New Roman" charset="0"/>
              <a:buNone/>
              <a:defRPr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A531AB3E-E835-D641-A9D2-07DEBE8216C9}" type="slidenum">
              <a:rPr lang="en-US"/>
              <a:pPr>
                <a:defRPr/>
              </a:pPr>
              <a:t>‹#›</a:t>
            </a:fld>
            <a:r>
              <a:rPr lang="en-US"/>
              <a:t> of 12</a:t>
            </a:r>
          </a:p>
        </p:txBody>
      </p:sp>
    </p:spTree>
    <p:extLst>
      <p:ext uri="{BB962C8B-B14F-4D97-AF65-F5344CB8AC3E}">
        <p14:creationId xmlns:p14="http://schemas.microsoft.com/office/powerpoint/2010/main" val="2973617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1C7A3-F2AE-924C-B529-3EEA95A2B224}" type="slidenum">
              <a:rPr lang="en-US">
                <a:latin typeface="Times New Roman"/>
              </a:rPr>
              <a:pPr>
                <a:defRPr/>
              </a:pPr>
              <a:t>‹#›</a:t>
            </a:fld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2008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111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7012" cy="4111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8D250-1F31-1E4B-BECA-483B5C3508A8}" type="slidenum">
              <a:rPr lang="en-US">
                <a:latin typeface="Times New Roman"/>
              </a:rPr>
              <a:pPr>
                <a:defRPr/>
              </a:pPr>
              <a:t>‹#›</a:t>
            </a:fld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237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D6D5B-0A7B-BE44-9241-445D70D50C87}" type="slidenum">
              <a:rPr lang="en-US">
                <a:latin typeface="Times New Roman"/>
              </a:rPr>
              <a:pPr>
                <a:defRPr/>
              </a:pPr>
              <a:t>‹#›</a:t>
            </a:fld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5814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theme" Target="../theme/theme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339725"/>
            <a:ext cx="822642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6425" cy="411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>
              <a:cs typeface="Arial" charset="0"/>
            </a:endParaRPr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5791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97" r:id="rId1"/>
    <p:sldLayoutId id="2147487798" r:id="rId2"/>
    <p:sldLayoutId id="2147487784" r:id="rId3"/>
    <p:sldLayoutId id="2147487799" r:id="rId4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/>
          <a:ea typeface="ＭＳ Ｐゴシック" charset="-128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9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2400">
          <a:solidFill>
            <a:srgbClr val="00264D"/>
          </a:solidFill>
          <a:latin typeface="Arial"/>
          <a:ea typeface="ＭＳ Ｐゴシック" charset="-128"/>
          <a:cs typeface="Arial"/>
        </a:defRPr>
      </a:lvl1pPr>
      <a:lvl2pPr marL="742950" indent="-28575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000">
          <a:solidFill>
            <a:srgbClr val="00264D"/>
          </a:solidFill>
          <a:latin typeface="Arial"/>
          <a:ea typeface="ＭＳ Ｐゴシック" charset="-128"/>
          <a:cs typeface="Arial"/>
        </a:defRPr>
      </a:lvl2pPr>
      <a:lvl3pPr marL="1143000" indent="-22860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>
          <a:solidFill>
            <a:srgbClr val="00264D"/>
          </a:solidFill>
          <a:latin typeface="Arial"/>
          <a:ea typeface="ＭＳ Ｐゴシック" charset="-128"/>
          <a:cs typeface="Arial"/>
        </a:defRPr>
      </a:lvl3pPr>
      <a:lvl4pPr marL="16002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200" b="1">
          <a:solidFill>
            <a:srgbClr val="00264D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»"/>
        <a:defRPr sz="2200" b="1">
          <a:solidFill>
            <a:srgbClr val="00264D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6pPr>
      <a:lvl7pPr marL="29718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7pPr>
      <a:lvl8pPr marL="3429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8pPr>
      <a:lvl9pPr marL="38862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339725"/>
            <a:ext cx="822642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6425" cy="411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5791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3124200" y="6229350"/>
            <a:ext cx="2130425" cy="473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charset="0"/>
              <a:buNone/>
              <a:defRPr sz="1400">
                <a:solidFill>
                  <a:srgbClr val="000000"/>
                </a:solidFill>
                <a:cs typeface="Arial" charset="0"/>
              </a:defRPr>
            </a:lvl1pPr>
          </a:lstStyle>
          <a:p>
            <a:pPr>
              <a:defRPr/>
            </a:pPr>
            <a:fld id="{033DE0C7-245D-944A-922F-0D8B851A68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9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902" r:id="rId1"/>
    <p:sldLayoutId id="2147487903" r:id="rId2"/>
    <p:sldLayoutId id="2147487904" r:id="rId3"/>
    <p:sldLayoutId id="2147487905" r:id="rId4"/>
    <p:sldLayoutId id="2147487906" r:id="rId5"/>
    <p:sldLayoutId id="2147487907" r:id="rId6"/>
    <p:sldLayoutId id="2147487908" r:id="rId7"/>
    <p:sldLayoutId id="2147487909" r:id="rId8"/>
    <p:sldLayoutId id="2147487910" r:id="rId9"/>
    <p:sldLayoutId id="2147487911" r:id="rId10"/>
    <p:sldLayoutId id="2147487912" r:id="rId11"/>
    <p:sldLayoutId id="2147487913" r:id="rId12"/>
    <p:sldLayoutId id="2147487914" r:id="rId13"/>
    <p:sldLayoutId id="2147487915" r:id="rId14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/>
          <a:ea typeface="ＭＳ Ｐゴシック" charset="-128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9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2800" b="1">
          <a:solidFill>
            <a:srgbClr val="00264D"/>
          </a:solidFill>
          <a:latin typeface="Arial"/>
          <a:ea typeface="ＭＳ Ｐゴシック" charset="-128"/>
          <a:cs typeface="Arial"/>
        </a:defRPr>
      </a:lvl1pPr>
      <a:lvl2pPr marL="742950" indent="-28575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400" b="1">
          <a:solidFill>
            <a:srgbClr val="00264D"/>
          </a:solidFill>
          <a:latin typeface="Arial"/>
          <a:ea typeface="ＭＳ Ｐゴシック" charset="-128"/>
          <a:cs typeface="Arial"/>
        </a:defRPr>
      </a:lvl2pPr>
      <a:lvl3pPr marL="1143000" indent="-22860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2400" b="1">
          <a:solidFill>
            <a:srgbClr val="00264D"/>
          </a:solidFill>
          <a:latin typeface="Arial"/>
          <a:ea typeface="ＭＳ Ｐゴシック" charset="-128"/>
          <a:cs typeface="Arial"/>
        </a:defRPr>
      </a:lvl3pPr>
      <a:lvl4pPr marL="16002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200" b="1">
          <a:solidFill>
            <a:srgbClr val="00264D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»"/>
        <a:defRPr sz="2200" b="1">
          <a:solidFill>
            <a:srgbClr val="00264D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6pPr>
      <a:lvl7pPr marL="29718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7pPr>
      <a:lvl8pPr marL="3429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8pPr>
      <a:lvl9pPr marL="38862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28600"/>
            <a:ext cx="8393113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Title Slide</a:t>
            </a:r>
          </a:p>
        </p:txBody>
      </p:sp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0813"/>
            <a:ext cx="8388350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0724" name="Picture 4" descr="WinHec-Logo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639050" y="6130925"/>
            <a:ext cx="112077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1462930"/>
      </p:ext>
    </p:extLst>
  </p:cSld>
  <p:clrMap bg1="dk2" tx1="lt1" bg2="dk1" tx2="lt2" accent1="accent1" accent2="accent2" accent3="accent3" accent4="accent4" accent5="accent5" accent6="accent6" hlink="hlink" folHlink="folHlink"/>
  <p:transition>
    <p:fade/>
  </p:transition>
  <p:txStyles>
    <p:titleStyle>
      <a:lvl1pPr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charset="-128"/>
          <a:cs typeface="ＭＳ Ｐゴシック" charset="-128"/>
        </a:defRPr>
      </a:lvl5pPr>
      <a:lvl6pPr marL="457200" algn="l" rtl="0" fontAlgn="base">
        <a:lnSpc>
          <a:spcPct val="90000"/>
        </a:lnSpc>
        <a:spcBef>
          <a:spcPct val="3000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l" rtl="0" fontAlgn="base">
        <a:lnSpc>
          <a:spcPct val="90000"/>
        </a:lnSpc>
        <a:spcBef>
          <a:spcPct val="3000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l" rtl="0" fontAlgn="base">
        <a:lnSpc>
          <a:spcPct val="90000"/>
        </a:lnSpc>
        <a:spcBef>
          <a:spcPct val="3000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l" rtl="0" fontAlgn="base">
        <a:lnSpc>
          <a:spcPct val="90000"/>
        </a:lnSpc>
        <a:spcBef>
          <a:spcPct val="3000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571500" indent="-5715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charset="0"/>
        <a:buBlip>
          <a:blip r:embed="rId4"/>
        </a:buBlip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  <a:cs typeface="ＭＳ Ｐゴシック" charset="-128"/>
        </a:defRPr>
      </a:lvl1pPr>
      <a:lvl2pPr marL="1028700" indent="-45561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charset="0"/>
        <a:buBlip>
          <a:blip r:embed="rId5"/>
        </a:buBlip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2pPr>
      <a:lvl3pPr marL="1428750" indent="-39846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charset="0"/>
        <a:buBlip>
          <a:blip r:embed="rId5"/>
        </a:buBlip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3pPr>
      <a:lvl4pPr marL="1770063" indent="-339725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charset="0"/>
        <a:buBlip>
          <a:blip r:embed="rId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4pPr>
      <a:lvl5pPr marL="2052638" indent="-2809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charset="0"/>
        <a:buBlip>
          <a:blip r:embed="rId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5pPr>
      <a:lvl6pPr marL="2509838" indent="-28098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charset="2"/>
        <a:buBlip>
          <a:blip r:embed="rId5"/>
        </a:buBlip>
        <a:defRPr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6pPr>
      <a:lvl7pPr marL="2967038" indent="-28098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charset="2"/>
        <a:buBlip>
          <a:blip r:embed="rId5"/>
        </a:buBlip>
        <a:defRPr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7pPr>
      <a:lvl8pPr marL="3424238" indent="-28098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charset="2"/>
        <a:buBlip>
          <a:blip r:embed="rId5"/>
        </a:buBlip>
        <a:defRPr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8pPr>
      <a:lvl9pPr marL="3881438" indent="-28098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charset="2"/>
        <a:buBlip>
          <a:blip r:embed="rId5"/>
        </a:buBlip>
        <a:defRPr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339725"/>
            <a:ext cx="822642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6425" cy="411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sz="1800">
              <a:solidFill>
                <a:prstClr val="white"/>
              </a:solidFill>
              <a:cs typeface="Arial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5791200" y="6245225"/>
            <a:ext cx="2895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sz="1800">
              <a:solidFill>
                <a:prstClr val="white"/>
              </a:solidFill>
              <a:cs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3124200" y="6229350"/>
            <a:ext cx="2130425" cy="473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charset="0"/>
              <a:buNone/>
              <a:defRPr sz="1400" smtClean="0">
                <a:solidFill>
                  <a:srgbClr val="000000"/>
                </a:solidFill>
                <a:cs typeface="Arial" charset="0"/>
              </a:defRPr>
            </a:lvl1pPr>
          </a:lstStyle>
          <a:p>
            <a:pPr>
              <a:defRPr/>
            </a:pPr>
            <a:fld id="{D95BB6FA-2C10-374D-A3C8-33363A435A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4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977" r:id="rId1"/>
    <p:sldLayoutId id="2147487978" r:id="rId2"/>
    <p:sldLayoutId id="2147487979" r:id="rId3"/>
    <p:sldLayoutId id="2147487980" r:id="rId4"/>
    <p:sldLayoutId id="2147487981" r:id="rId5"/>
    <p:sldLayoutId id="2147487982" r:id="rId6"/>
    <p:sldLayoutId id="2147487983" r:id="rId7"/>
    <p:sldLayoutId id="2147487984" r:id="rId8"/>
    <p:sldLayoutId id="2147487985" r:id="rId9"/>
    <p:sldLayoutId id="2147487986" r:id="rId10"/>
    <p:sldLayoutId id="2147487987" r:id="rId11"/>
    <p:sldLayoutId id="2147487988" r:id="rId12"/>
    <p:sldLayoutId id="2147487989" r:id="rId13"/>
    <p:sldLayoutId id="2147487990" r:id="rId14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/>
          <a:ea typeface="ＭＳ Ｐゴシック" charset="-128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9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2800" b="1">
          <a:solidFill>
            <a:srgbClr val="00264D"/>
          </a:solidFill>
          <a:latin typeface="Arial"/>
          <a:ea typeface="ＭＳ Ｐゴシック" charset="-128"/>
          <a:cs typeface="Arial"/>
        </a:defRPr>
      </a:lvl1pPr>
      <a:lvl2pPr marL="742950" indent="-28575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400" b="1">
          <a:solidFill>
            <a:srgbClr val="00264D"/>
          </a:solidFill>
          <a:latin typeface="Arial"/>
          <a:ea typeface="ＭＳ Ｐゴシック" charset="-128"/>
          <a:cs typeface="Arial"/>
        </a:defRPr>
      </a:lvl2pPr>
      <a:lvl3pPr marL="1143000" indent="-22860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2400" b="1">
          <a:solidFill>
            <a:srgbClr val="00264D"/>
          </a:solidFill>
          <a:latin typeface="Arial"/>
          <a:ea typeface="ＭＳ Ｐゴシック" charset="-128"/>
          <a:cs typeface="Arial"/>
        </a:defRPr>
      </a:lvl3pPr>
      <a:lvl4pPr marL="16002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200" b="1">
          <a:solidFill>
            <a:srgbClr val="00264D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»"/>
        <a:defRPr sz="2200" b="1">
          <a:solidFill>
            <a:srgbClr val="00264D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6pPr>
      <a:lvl7pPr marL="29718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7pPr>
      <a:lvl8pPr marL="3429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8pPr>
      <a:lvl9pPr marL="38862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339725"/>
            <a:ext cx="822642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9989" tIns="46794" rIns="89989" bIns="4679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6425" cy="411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9989" tIns="46794" rIns="89989" bIns="467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4"/>
            <a:r>
              <a:rPr lang="en-US"/>
              <a:t>Sixth Outline Level</a:t>
            </a:r>
          </a:p>
          <a:p>
            <a:pPr lvl="4"/>
            <a:r>
              <a:rPr lang="en-US"/>
              <a:t>Seventh Outline Level</a:t>
            </a:r>
          </a:p>
          <a:p>
            <a:pPr lvl="4"/>
            <a:r>
              <a:rPr lang="en-US"/>
              <a:t>Eighth Outline Level</a:t>
            </a:r>
          </a:p>
          <a:p>
            <a:pPr lvl="4"/>
            <a:r>
              <a:rPr lang="en-US"/>
              <a:t>Ninth Outline Level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29" tIns="45714" rIns="91429" bIns="45714" anchor="ctr"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5613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sz="1800">
              <a:solidFill>
                <a:prstClr val="white"/>
              </a:solidFill>
              <a:cs typeface="Arial" charset="0"/>
            </a:endParaRPr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5791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29" tIns="45714" rIns="91429" bIns="45714" anchor="ctr"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5613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sz="1800">
              <a:solidFill>
                <a:prstClr val="white"/>
              </a:solidFill>
              <a:cs typeface="Arial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3124200" y="6229350"/>
            <a:ext cx="2130425" cy="473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89989" tIns="46794" rIns="89989" bIns="46794" numCol="1" anchor="t" anchorCtr="0" compatLnSpc="1">
            <a:prstTxWarp prst="textNoShape">
              <a:avLst/>
            </a:prstTxWarp>
          </a:bodyPr>
          <a:lstStyle>
            <a:lvl1pPr algn="r" defTabSz="457196">
              <a:buClr>
                <a:srgbClr val="000000"/>
              </a:buClr>
              <a:buSzPct val="100000"/>
              <a:buFont typeface="Times New Roman" charset="0"/>
              <a:buNone/>
              <a:defRPr sz="1400">
                <a:solidFill>
                  <a:srgbClr val="000000"/>
                </a:solidFill>
                <a:cs typeface="Arial" charset="0"/>
              </a:defRPr>
            </a:lvl1pPr>
          </a:lstStyle>
          <a:p>
            <a:pPr>
              <a:defRPr/>
            </a:pPr>
            <a:fld id="{724FCD50-430D-1349-82F6-750682815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14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032" r:id="rId1"/>
    <p:sldLayoutId id="2147488033" r:id="rId2"/>
    <p:sldLayoutId id="2147488034" r:id="rId3"/>
    <p:sldLayoutId id="2147488035" r:id="rId4"/>
    <p:sldLayoutId id="2147488036" r:id="rId5"/>
    <p:sldLayoutId id="2147488037" r:id="rId6"/>
    <p:sldLayoutId id="2147488038" r:id="rId7"/>
    <p:sldLayoutId id="2147488039" r:id="rId8"/>
    <p:sldLayoutId id="2147488040" r:id="rId9"/>
    <p:sldLayoutId id="2147488041" r:id="rId10"/>
    <p:sldLayoutId id="2147488042" r:id="rId11"/>
    <p:sldLayoutId id="2147488043" r:id="rId12"/>
    <p:sldLayoutId id="2147488044" r:id="rId13"/>
  </p:sldLayoutIdLst>
  <p:hf sldNum="0" hdr="0" ftr="0" dt="0"/>
  <p:txStyles>
    <p:titleStyle>
      <a:lvl1pPr algn="l" defTabSz="45561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/>
          <a:ea typeface="ＭＳ Ｐゴシック" charset="-128"/>
          <a:cs typeface="Arial"/>
        </a:defRPr>
      </a:lvl1pPr>
      <a:lvl2pPr algn="l" defTabSz="45561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2pPr>
      <a:lvl3pPr algn="l" defTabSz="45561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3pPr>
      <a:lvl4pPr algn="l" defTabSz="45561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4pPr>
      <a:lvl5pPr algn="l" defTabSz="45561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5pPr>
      <a:lvl6pPr marL="2514575" indent="-228597" algn="l" defTabSz="457196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6pPr>
      <a:lvl7pPr marL="2971770" indent="-228597" algn="l" defTabSz="457196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7pPr>
      <a:lvl8pPr marL="3428966" indent="-228597" algn="l" defTabSz="457196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8pPr>
      <a:lvl9pPr marL="3886161" indent="-228597" algn="l" defTabSz="457196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9pPr>
    </p:titleStyle>
    <p:bodyStyle>
      <a:lvl1pPr marL="341313" indent="-341313" algn="l" defTabSz="455613" rtl="0" eaLnBrk="0" fontAlgn="base" hangingPunct="0">
        <a:spcBef>
          <a:spcPts val="9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2800" b="1">
          <a:solidFill>
            <a:srgbClr val="00264D"/>
          </a:solidFill>
          <a:latin typeface="Arial"/>
          <a:ea typeface="ＭＳ Ｐゴシック" charset="-128"/>
          <a:cs typeface="Arial"/>
        </a:defRPr>
      </a:lvl1pPr>
      <a:lvl2pPr marL="741363" indent="-284163" algn="l" defTabSz="45561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400" b="1">
          <a:solidFill>
            <a:srgbClr val="00264D"/>
          </a:solidFill>
          <a:latin typeface="Arial"/>
          <a:ea typeface="ＭＳ Ｐゴシック" charset="-128"/>
          <a:cs typeface="Arial"/>
        </a:defRPr>
      </a:lvl2pPr>
      <a:lvl3pPr marL="1141413" indent="-227013" algn="l" defTabSz="45561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2400" b="1">
          <a:solidFill>
            <a:srgbClr val="00264D"/>
          </a:solidFill>
          <a:latin typeface="Arial"/>
          <a:ea typeface="ＭＳ Ｐゴシック" charset="-128"/>
          <a:cs typeface="Arial"/>
        </a:defRPr>
      </a:lvl3pPr>
      <a:lvl4pPr marL="1598613" indent="-227013" algn="l" defTabSz="45561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200" b="1">
          <a:solidFill>
            <a:srgbClr val="00264D"/>
          </a:solidFill>
          <a:latin typeface="Arial"/>
          <a:ea typeface="ＭＳ Ｐゴシック" charset="-128"/>
          <a:cs typeface="Arial"/>
        </a:defRPr>
      </a:lvl4pPr>
      <a:lvl5pPr marL="2055813" indent="-227013" algn="l" defTabSz="45561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»"/>
        <a:defRPr sz="2200" b="1">
          <a:solidFill>
            <a:srgbClr val="00264D"/>
          </a:solidFill>
          <a:latin typeface="Arial"/>
          <a:ea typeface="ＭＳ Ｐゴシック" charset="-128"/>
          <a:cs typeface="Arial"/>
        </a:defRPr>
      </a:lvl5pPr>
      <a:lvl6pPr marL="2514575" indent="-228597" algn="l" defTabSz="457196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6pPr>
      <a:lvl7pPr marL="2971770" indent="-228597" algn="l" defTabSz="457196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7pPr>
      <a:lvl8pPr marL="3428966" indent="-228597" algn="l" defTabSz="457196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8pPr>
      <a:lvl9pPr marL="3886161" indent="-228597" algn="l" defTabSz="457196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066800" y="1524000"/>
            <a:ext cx="71628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4400" b="1" dirty="0">
                <a:solidFill>
                  <a:srgbClr val="161645"/>
                </a:solidFill>
                <a:latin typeface="Calibri" charset="0"/>
              </a:rPr>
              <a:t>Haven</a:t>
            </a:r>
            <a:endParaRPr lang="en-US" sz="3600" b="1" dirty="0">
              <a:solidFill>
                <a:srgbClr val="161645"/>
              </a:solidFill>
              <a:latin typeface="Calibri" charset="0"/>
            </a:endParaRPr>
          </a:p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800" b="1" dirty="0">
                <a:solidFill>
                  <a:srgbClr val="161645"/>
                </a:solidFill>
                <a:latin typeface="Calibri" charset="0"/>
              </a:rPr>
              <a:t>Now with SGX and Attestation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b="1" dirty="0">
              <a:solidFill>
                <a:srgbClr val="161645"/>
              </a:solidFill>
              <a:latin typeface="Calibri" charset="0"/>
            </a:endParaRPr>
          </a:p>
        </p:txBody>
      </p:sp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152400" y="3581400"/>
            <a:ext cx="8458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b="1" dirty="0">
                <a:solidFill>
                  <a:srgbClr val="161645"/>
                </a:solidFill>
                <a:latin typeface="Calibri" charset="0"/>
              </a:rPr>
              <a:t>Jeff Chase</a:t>
            </a:r>
          </a:p>
          <a:p>
            <a:pPr algn="ctr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b="1" dirty="0">
                <a:solidFill>
                  <a:srgbClr val="161645"/>
                </a:solidFill>
                <a:latin typeface="Calibri" charset="0"/>
              </a:rPr>
              <a:t>Duke University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ven-struc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9092" y="-1039090"/>
            <a:ext cx="7065818" cy="9143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20190"/>
            <a:ext cx="731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264D"/>
                </a:solidFill>
              </a:rPr>
              <a:t>Haven, OSDI 2014</a:t>
            </a:r>
          </a:p>
        </p:txBody>
      </p:sp>
    </p:spTree>
    <p:extLst>
      <p:ext uri="{BB962C8B-B14F-4D97-AF65-F5344CB8AC3E}">
        <p14:creationId xmlns:p14="http://schemas.microsoft.com/office/powerpoint/2010/main" val="3276009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546100"/>
            <a:ext cx="4445000" cy="5905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487363"/>
            <a:ext cx="8226425" cy="1554163"/>
          </a:xfrm>
        </p:spPr>
        <p:txBody>
          <a:bodyPr/>
          <a:lstStyle/>
          <a:p>
            <a:r>
              <a:rPr lang="en-US" sz="3200" dirty="0"/>
              <a:t>Drawbridge </a:t>
            </a:r>
            <a:r>
              <a:rPr lang="en-US" sz="3200" dirty="0" err="1"/>
              <a:t>LibOS</a:t>
            </a:r>
            <a:endParaRPr lang="en-US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42BC66-59BB-1745-8272-55F24CCB2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374775"/>
            <a:ext cx="3124200" cy="4111625"/>
          </a:xfrm>
        </p:spPr>
        <p:txBody>
          <a:bodyPr/>
          <a:lstStyle/>
          <a:p>
            <a:r>
              <a:rPr lang="en-US" dirty="0"/>
              <a:t>Secure container</a:t>
            </a:r>
          </a:p>
          <a:p>
            <a:r>
              <a:rPr lang="en-US" dirty="0"/>
              <a:t>Process model</a:t>
            </a:r>
          </a:p>
          <a:p>
            <a:r>
              <a:rPr lang="en-US" dirty="0"/>
              <a:t>Full OS API</a:t>
            </a:r>
          </a:p>
          <a:p>
            <a:r>
              <a:rPr lang="en-US" dirty="0"/>
              <a:t>Narrow ABI</a:t>
            </a:r>
          </a:p>
          <a:p>
            <a:r>
              <a:rPr lang="en-US" dirty="0" err="1"/>
              <a:t>LibOS</a:t>
            </a:r>
            <a:r>
              <a:rPr lang="en-US" dirty="0"/>
              <a:t> fills the gap</a:t>
            </a:r>
          </a:p>
          <a:p>
            <a:r>
              <a:rPr lang="en-US" dirty="0"/>
              <a:t>Minimal monitor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97686" y="6534315"/>
            <a:ext cx="44743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baseline="30000" dirty="0">
                <a:latin typeface="+mj-lt"/>
              </a:rPr>
              <a:t>Rethinking the Library OS from the Top Down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866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46A1D9-8EE9-144C-94E9-079BA72EE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6" t="12287" r="16306" b="67532"/>
          <a:stretch/>
        </p:blipFill>
        <p:spPr>
          <a:xfrm>
            <a:off x="3810000" y="1676400"/>
            <a:ext cx="5181600" cy="4876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6679D7-E06F-9641-8561-FAD64C87DBAF}"/>
              </a:ext>
            </a:extLst>
          </p:cNvPr>
          <p:cNvSpPr/>
          <p:nvPr/>
        </p:nvSpPr>
        <p:spPr bwMode="auto">
          <a:xfrm>
            <a:off x="3886200" y="3733800"/>
            <a:ext cx="4949825" cy="152400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C4F995-8441-B24B-BAA4-DF0E9C11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Shielding the Drawbridge </a:t>
            </a:r>
            <a:r>
              <a:rPr lang="en-US" sz="3200" dirty="0" err="1"/>
              <a:t>LibOS</a:t>
            </a:r>
            <a:endParaRPr lang="en-US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56384F-613B-FE4B-A129-771392266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273425" cy="411162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Problem: </a:t>
            </a:r>
            <a:r>
              <a:rPr lang="en-US" sz="2000" b="1" dirty="0"/>
              <a:t>Iago attacks</a:t>
            </a:r>
          </a:p>
          <a:p>
            <a:r>
              <a:rPr lang="en-US" sz="2000" dirty="0"/>
              <a:t>Can’t trust host OS</a:t>
            </a:r>
          </a:p>
          <a:p>
            <a:r>
              <a:rPr lang="en-US" sz="2000" dirty="0"/>
              <a:t>Keep most OS functions in </a:t>
            </a:r>
            <a:r>
              <a:rPr lang="en-US" sz="2000" dirty="0" err="1"/>
              <a:t>LibOS</a:t>
            </a:r>
            <a:r>
              <a:rPr lang="en-US" sz="2000" dirty="0"/>
              <a:t> (TCB)</a:t>
            </a:r>
          </a:p>
          <a:p>
            <a:pPr marL="0" indent="0">
              <a:buNone/>
            </a:pP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Minimize attack surface</a:t>
            </a:r>
          </a:p>
          <a:p>
            <a:pPr marL="0" indent="0">
              <a:buNone/>
            </a:pPr>
            <a:r>
              <a:rPr lang="en-US" sz="2000" b="1" dirty="0"/>
              <a:t>Trust but verify </a:t>
            </a:r>
          </a:p>
          <a:p>
            <a:r>
              <a:rPr lang="en-US" sz="2000" dirty="0"/>
              <a:t>Check every response</a:t>
            </a:r>
          </a:p>
          <a:p>
            <a:r>
              <a:rPr lang="en-US" sz="2000" dirty="0"/>
              <a:t>Verify VM actions</a:t>
            </a:r>
          </a:p>
          <a:p>
            <a:r>
              <a:rPr lang="en-US" sz="2000" dirty="0"/>
              <a:t>Handle own exceptions</a:t>
            </a:r>
          </a:p>
          <a:p>
            <a:r>
              <a:rPr lang="en-US" sz="2000" dirty="0"/>
              <a:t>Encrypt storage</a:t>
            </a:r>
          </a:p>
          <a:p>
            <a:r>
              <a:rPr lang="en-US" sz="2000" dirty="0"/>
              <a:t>Encrypt network traffic</a:t>
            </a:r>
          </a:p>
          <a:p>
            <a:r>
              <a:rPr lang="en-US" sz="2000" b="1" dirty="0"/>
              <a:t>What crypto keys?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6691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9437"/>
            <a:ext cx="8226425" cy="1554163"/>
          </a:xfrm>
        </p:spPr>
        <p:txBody>
          <a:bodyPr/>
          <a:lstStyle/>
          <a:p>
            <a:r>
              <a:rPr lang="en-US" dirty="0"/>
              <a:t>Haven’s</a:t>
            </a:r>
            <a:br>
              <a:rPr lang="en-US" dirty="0"/>
            </a:br>
            <a:r>
              <a:rPr lang="en-US" dirty="0"/>
              <a:t>secure</a:t>
            </a:r>
            <a:br>
              <a:rPr lang="en-US" dirty="0"/>
            </a:br>
            <a:r>
              <a:rPr lang="en-US" dirty="0"/>
              <a:t>storage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199" y="457200"/>
            <a:ext cx="6430802" cy="619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5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5330952"/>
            <a:ext cx="2438400" cy="17556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Attestation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/>
              <a:t>An </a:t>
            </a:r>
            <a:r>
              <a:rPr lang="en-US" sz="2400" dirty="0">
                <a:solidFill>
                  <a:srgbClr val="800000"/>
                </a:solidFill>
              </a:rPr>
              <a:t>attestation</a:t>
            </a:r>
            <a:r>
              <a:rPr lang="en-US" sz="2400" b="0" dirty="0">
                <a:solidFill>
                  <a:srgbClr val="800000"/>
                </a:solidFill>
              </a:rPr>
              <a:t> </a:t>
            </a:r>
            <a:r>
              <a:rPr lang="en-US" sz="2400" b="0" dirty="0"/>
              <a:t>is an authenticated statement that a given process is a safe execution of a program </a:t>
            </a:r>
            <a:r>
              <a:rPr lang="en-US" sz="2400" dirty="0"/>
              <a:t>P</a:t>
            </a:r>
            <a:r>
              <a:rPr lang="en-US" sz="2400" b="0" dirty="0"/>
              <a:t>.</a:t>
            </a:r>
          </a:p>
          <a:p>
            <a:pPr lvl="1"/>
            <a:r>
              <a:rPr lang="en-US" sz="2000" b="0" dirty="0"/>
              <a:t>The statement is sometimes called a “quote” or “measurement”: it contains a secure fingerprint of </a:t>
            </a:r>
            <a:r>
              <a:rPr lang="en-US" sz="2000" dirty="0"/>
              <a:t>P</a:t>
            </a:r>
            <a:r>
              <a:rPr lang="en-US" sz="2000" b="0" dirty="0"/>
              <a:t> and of its initial state.</a:t>
            </a:r>
          </a:p>
          <a:p>
            <a:pPr lvl="1"/>
            <a:r>
              <a:rPr lang="en-US" sz="2000" b="0" dirty="0"/>
              <a:t>Let’s us incorporate programs into the access control system: I might trust a program, independent of who is running it.</a:t>
            </a:r>
          </a:p>
          <a:p>
            <a:pPr lvl="1"/>
            <a:r>
              <a:rPr lang="en-US" sz="2000" b="0" dirty="0"/>
              <a:t>But the software entity (process?) must be “</a:t>
            </a:r>
            <a:r>
              <a:rPr lang="en-US" sz="2000" dirty="0"/>
              <a:t>sealed</a:t>
            </a:r>
            <a:r>
              <a:rPr lang="en-US" sz="2000" b="0" dirty="0"/>
              <a:t>”.</a:t>
            </a:r>
          </a:p>
          <a:p>
            <a:pPr lvl="1"/>
            <a:r>
              <a:rPr lang="en-US" sz="2000" b="0" dirty="0"/>
              <a:t>This concept is like Singularity’s sealed SIPs.</a:t>
            </a:r>
          </a:p>
          <a:p>
            <a:r>
              <a:rPr lang="en-US" sz="2400" b="0" dirty="0"/>
              <a:t>An attestation also includes data that enables a receiver to establish a secure channel with the running </a:t>
            </a:r>
            <a:r>
              <a:rPr lang="en-US" sz="2400" dirty="0"/>
              <a:t>P (TLS)</a:t>
            </a:r>
            <a:r>
              <a:rPr lang="en-US" sz="2400" b="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3581400"/>
            <a:ext cx="1033939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9408">
            <a:off x="1461037" y="5808131"/>
            <a:ext cx="2921000" cy="5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5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attestation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How to name </a:t>
            </a:r>
            <a:r>
              <a:rPr lang="en-US" dirty="0"/>
              <a:t>P</a:t>
            </a:r>
            <a:r>
              <a:rPr lang="en-US" b="0" dirty="0"/>
              <a:t>?  How to capture its initial state?</a:t>
            </a:r>
          </a:p>
          <a:p>
            <a:r>
              <a:rPr lang="en-US" b="0" dirty="0"/>
              <a:t>How to authenticate the attestation statement?</a:t>
            </a:r>
          </a:p>
          <a:p>
            <a:r>
              <a:rPr lang="en-US" b="0" dirty="0"/>
              <a:t>Whom do we trust to make such a statement?</a:t>
            </a:r>
          </a:p>
          <a:p>
            <a:r>
              <a:rPr lang="en-US" b="0" dirty="0"/>
              <a:t>Can we pass attestations across a network?</a:t>
            </a:r>
          </a:p>
          <a:p>
            <a:r>
              <a:rPr lang="en-US" b="0" dirty="0"/>
              <a:t>How to protect </a:t>
            </a:r>
            <a:r>
              <a:rPr lang="en-US" dirty="0"/>
              <a:t>P</a:t>
            </a:r>
            <a:r>
              <a:rPr lang="en-US" b="0" dirty="0"/>
              <a:t>’s code/data from an attack on virtual memory?</a:t>
            </a:r>
          </a:p>
          <a:p>
            <a:r>
              <a:rPr lang="en-US" b="0" dirty="0"/>
              <a:t>How to establish a secure channel with the running </a:t>
            </a:r>
            <a:r>
              <a:rPr lang="en-US" dirty="0"/>
              <a:t>P</a:t>
            </a:r>
            <a:r>
              <a:rPr lang="en-US" b="0" dirty="0"/>
              <a:t>?  What data to pass with the attestation?</a:t>
            </a:r>
          </a:p>
        </p:txBody>
      </p:sp>
    </p:spTree>
    <p:extLst>
      <p:ext uri="{BB962C8B-B14F-4D97-AF65-F5344CB8AC3E}">
        <p14:creationId xmlns:p14="http://schemas.microsoft.com/office/powerpoint/2010/main" val="997262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Solutions: using crypto for SGX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dirty="0"/>
              <a:t>Identify </a:t>
            </a:r>
            <a:r>
              <a:rPr lang="en-US" sz="2000" dirty="0"/>
              <a:t>P</a:t>
            </a:r>
            <a:r>
              <a:rPr lang="en-US" sz="2000" b="0" dirty="0"/>
              <a:t> and its initial state by taking a </a:t>
            </a:r>
            <a:r>
              <a:rPr lang="en-US" sz="2000" dirty="0"/>
              <a:t>hash fingerprint </a:t>
            </a:r>
            <a:r>
              <a:rPr lang="en-US" sz="2000" b="0" dirty="0"/>
              <a:t>over an enclave’s memory, and including it in the attestation.</a:t>
            </a:r>
          </a:p>
          <a:p>
            <a:pPr lvl="1"/>
            <a:r>
              <a:rPr lang="en-US" sz="2000" b="0" dirty="0"/>
              <a:t>But how does receiver know it can trust </a:t>
            </a:r>
            <a:r>
              <a:rPr lang="en-US" sz="2000" dirty="0"/>
              <a:t>P</a:t>
            </a:r>
            <a:r>
              <a:rPr lang="en-US" sz="2000" b="0" dirty="0"/>
              <a:t>?</a:t>
            </a:r>
          </a:p>
          <a:p>
            <a:r>
              <a:rPr lang="en-US" sz="2000" b="0" dirty="0"/>
              <a:t>Authenticate the attestation statement by applying a </a:t>
            </a:r>
            <a:r>
              <a:rPr lang="en-US" sz="2000" dirty="0"/>
              <a:t>digital signature </a:t>
            </a:r>
            <a:r>
              <a:rPr lang="en-US" sz="2000" b="0" dirty="0"/>
              <a:t>to the statement.</a:t>
            </a:r>
          </a:p>
          <a:p>
            <a:r>
              <a:rPr lang="en-US" sz="2000" b="0" dirty="0"/>
              <a:t>We trust SGX-enabled CPUs (“platform”) endorsed by Intel to make attestation statements.  (How to tell?)</a:t>
            </a:r>
          </a:p>
          <a:p>
            <a:r>
              <a:rPr lang="en-US" sz="2000" b="0" dirty="0"/>
              <a:t>We can pass attestations across the network, if the receiver trusts the SGX platform signing key.  (How to tell?)</a:t>
            </a:r>
          </a:p>
          <a:p>
            <a:r>
              <a:rPr lang="en-US" sz="2000" b="0" dirty="0"/>
              <a:t>Protect </a:t>
            </a:r>
            <a:r>
              <a:rPr lang="en-US" sz="2000" dirty="0"/>
              <a:t>P</a:t>
            </a:r>
            <a:r>
              <a:rPr lang="en-US" sz="2000" b="0" dirty="0"/>
              <a:t>’s code/data by encrypting the data blocks in memory with </a:t>
            </a:r>
            <a:r>
              <a:rPr lang="en-US" sz="2000" dirty="0"/>
              <a:t>symmetric crypto</a:t>
            </a:r>
            <a:r>
              <a:rPr lang="en-US" sz="2000" b="0" dirty="0"/>
              <a:t>.  The platform holds the key.</a:t>
            </a:r>
          </a:p>
          <a:p>
            <a:r>
              <a:rPr lang="en-US" sz="2000" b="0" dirty="0"/>
              <a:t>Establish channel with running </a:t>
            </a:r>
            <a:r>
              <a:rPr lang="en-US" sz="2000" dirty="0"/>
              <a:t>P</a:t>
            </a:r>
            <a:r>
              <a:rPr lang="en-US" sz="2000" b="0" dirty="0"/>
              <a:t> using asymmetric crypto.  Pass </a:t>
            </a:r>
            <a:r>
              <a:rPr lang="en-US" sz="2000" dirty="0"/>
              <a:t>P</a:t>
            </a:r>
            <a:r>
              <a:rPr lang="en-US" sz="2000" b="0" dirty="0"/>
              <a:t>’s public key with the attestation.</a:t>
            </a:r>
          </a:p>
        </p:txBody>
      </p:sp>
    </p:spTree>
    <p:extLst>
      <p:ext uri="{BB962C8B-B14F-4D97-AF65-F5344CB8AC3E}">
        <p14:creationId xmlns:p14="http://schemas.microsoft.com/office/powerpoint/2010/main" val="309782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558800"/>
            <a:ext cx="3175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19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gx-create-enclav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9005" y="-1031515"/>
            <a:ext cx="7039739" cy="91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87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gx-remote-atte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1031" y="-1034995"/>
            <a:ext cx="7037973" cy="910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49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ven-tit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1327" y="-1302326"/>
            <a:ext cx="7301346" cy="94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6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gx-instru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9090" y="-1046201"/>
            <a:ext cx="7065819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14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A27252-464E-4C41-AF2C-1B9F3220DA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55" r="6863" b="57778"/>
          <a:stretch/>
        </p:blipFill>
        <p:spPr>
          <a:xfrm>
            <a:off x="1828800" y="-67528"/>
            <a:ext cx="5791201" cy="63703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4B7998-194D-D149-AEB7-DF120AB5FEC5}"/>
              </a:ext>
            </a:extLst>
          </p:cNvPr>
          <p:cNvSpPr/>
          <p:nvPr/>
        </p:nvSpPr>
        <p:spPr>
          <a:xfrm>
            <a:off x="76200" y="6359164"/>
            <a:ext cx="5155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NimbusRomNo9L"/>
              </a:rPr>
              <a:t>Graphic from </a:t>
            </a:r>
            <a:r>
              <a:rPr lang="en-US" sz="1200" b="1" dirty="0">
                <a:solidFill>
                  <a:srgbClr val="000000"/>
                </a:solidFill>
                <a:latin typeface="NimbusRomNo9L"/>
              </a:rPr>
              <a:t>Intel SGX Explained </a:t>
            </a:r>
            <a:r>
              <a:rPr lang="en-US" sz="1200" dirty="0">
                <a:solidFill>
                  <a:srgbClr val="000000"/>
                </a:solidFill>
                <a:latin typeface="NimbusRomNo9L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NimbusRomNo9L"/>
              </a:rPr>
              <a:t>Costan</a:t>
            </a:r>
            <a:r>
              <a:rPr lang="en-US" sz="1200" dirty="0">
                <a:solidFill>
                  <a:srgbClr val="000000"/>
                </a:solidFill>
                <a:latin typeface="NimbusRomNo9L"/>
              </a:rPr>
              <a:t> and Devadas, IACR Cryptology, 2016)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312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751DD-FC1C-5D49-A222-3C623F86BE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1" t="5556" b="61111"/>
          <a:stretch/>
        </p:blipFill>
        <p:spPr>
          <a:xfrm>
            <a:off x="1305178" y="76200"/>
            <a:ext cx="7457822" cy="64214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158148-50CB-0045-AA85-B16D5FC1501B}"/>
              </a:ext>
            </a:extLst>
          </p:cNvPr>
          <p:cNvSpPr/>
          <p:nvPr/>
        </p:nvSpPr>
        <p:spPr>
          <a:xfrm>
            <a:off x="76200" y="6359164"/>
            <a:ext cx="5155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NimbusRomNo9L"/>
              </a:rPr>
              <a:t>Graphic from </a:t>
            </a:r>
            <a:r>
              <a:rPr lang="en-US" sz="1200" b="1" dirty="0">
                <a:solidFill>
                  <a:srgbClr val="000000"/>
                </a:solidFill>
                <a:latin typeface="NimbusRomNo9L"/>
              </a:rPr>
              <a:t>Intel SGX Explained </a:t>
            </a:r>
            <a:r>
              <a:rPr lang="en-US" sz="1200" dirty="0">
                <a:solidFill>
                  <a:srgbClr val="000000"/>
                </a:solidFill>
                <a:latin typeface="NimbusRomNo9L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NimbusRomNo9L"/>
              </a:rPr>
              <a:t>Costan</a:t>
            </a:r>
            <a:r>
              <a:rPr lang="en-US" sz="1200" dirty="0">
                <a:solidFill>
                  <a:srgbClr val="000000"/>
                </a:solidFill>
                <a:latin typeface="NimbusRomNo9L"/>
              </a:rPr>
              <a:t> and Devadas, IACR Cryptology, 2016)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325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609600"/>
            <a:ext cx="8226425" cy="1554163"/>
          </a:xfrm>
        </p:spPr>
        <p:txBody>
          <a:bodyPr/>
          <a:lstStyle/>
          <a:p>
            <a:r>
              <a:rPr lang="en-US" dirty="0"/>
              <a:t>Note on </a:t>
            </a:r>
            <a:r>
              <a:rPr lang="en-US" dirty="0" err="1"/>
              <a:t>nonces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066800"/>
            <a:ext cx="8763000" cy="575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 nonce is just a unique value we put into a message to distinguish it from all other messages: we use each nonce value at most once: nonce means "number used once”.  A timestamp is an example of a nonce: the current time is different from all previous times.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The purpose of a nonce is to defend against a </a:t>
            </a:r>
            <a:r>
              <a:rPr lang="en-US" sz="1600" b="1" dirty="0">
                <a:solidFill>
                  <a:schemeClr val="tx1"/>
                </a:solidFill>
              </a:rPr>
              <a:t>replay attack</a:t>
            </a:r>
            <a:r>
              <a:rPr lang="en-US" sz="1600" dirty="0">
                <a:solidFill>
                  <a:schemeClr val="tx1"/>
                </a:solidFill>
              </a:rPr>
              <a:t>, in which the attacker replays a previous signed or encrypted message that is still meaningful.  Even if an attacker lacks the keys to inject a valid message into a security protocol, it might be able to replay an old message to subvert the protocol somehow.   A nonce defends against that because it allows the receiver to determine if a message is </a:t>
            </a:r>
            <a:r>
              <a:rPr lang="en-US" sz="1600" b="1" dirty="0">
                <a:solidFill>
                  <a:schemeClr val="tx1"/>
                </a:solidFill>
              </a:rPr>
              <a:t>fresh</a:t>
            </a:r>
            <a:r>
              <a:rPr lang="en-US" sz="1600" dirty="0">
                <a:solidFill>
                  <a:schemeClr val="tx1"/>
                </a:solidFill>
              </a:rPr>
              <a:t>, i.e., to detect a replayed message as invalid.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For example, in the classic </a:t>
            </a:r>
            <a:r>
              <a:rPr lang="en-US" sz="1600" b="1" dirty="0">
                <a:solidFill>
                  <a:schemeClr val="tx1"/>
                </a:solidFill>
              </a:rPr>
              <a:t>challenge-response authentication protocol </a:t>
            </a:r>
            <a:r>
              <a:rPr lang="en-US" sz="1600" dirty="0">
                <a:solidFill>
                  <a:schemeClr val="tx1"/>
                </a:solidFill>
              </a:rPr>
              <a:t>(similar to the military </a:t>
            </a:r>
            <a:r>
              <a:rPr lang="en-US" sz="1600" b="1" dirty="0">
                <a:solidFill>
                  <a:schemeClr val="tx1"/>
                </a:solidFill>
              </a:rPr>
              <a:t>Identify Friend or Foe </a:t>
            </a:r>
            <a:r>
              <a:rPr lang="en-US" sz="1600" dirty="0">
                <a:solidFill>
                  <a:schemeClr val="tx1"/>
                </a:solidFill>
              </a:rPr>
              <a:t>protocol), the challenge value is a nonce. The protocol is: I make up a nonce and send it to you as a </a:t>
            </a:r>
            <a:r>
              <a:rPr lang="en-US" sz="1600" b="1" dirty="0">
                <a:solidFill>
                  <a:schemeClr val="tx1"/>
                </a:solidFill>
              </a:rPr>
              <a:t>challenge</a:t>
            </a:r>
            <a:r>
              <a:rPr lang="en-US" sz="1600" dirty="0">
                <a:solidFill>
                  <a:schemeClr val="tx1"/>
                </a:solidFill>
              </a:rPr>
              <a:t>, and you decrypt it and/or encrypt/sign it and send it back, thereby proving that you possess a necessary key. The challenge value must be a nonce: if I use the same challenge repeatedly, then an attacker could overhear a valid response to an earlier challenge, and then replay the response for a future challenge.  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 err="1">
                <a:solidFill>
                  <a:schemeClr val="tx1"/>
                </a:solidFill>
              </a:rPr>
              <a:t>Nonces</a:t>
            </a:r>
            <a:r>
              <a:rPr lang="en-US" sz="1600" dirty="0">
                <a:solidFill>
                  <a:schemeClr val="tx1"/>
                </a:solidFill>
              </a:rPr>
              <a:t> are important.  A formal analysis of the classic Needham-Schroeder authentication protocol found it to have a crucial flaw due to lack of a nonce in one step of the protocol.  </a:t>
            </a:r>
            <a:r>
              <a:rPr lang="en-US" sz="1600" b="1" dirty="0">
                <a:solidFill>
                  <a:schemeClr val="tx1"/>
                </a:solidFill>
              </a:rPr>
              <a:t>Note</a:t>
            </a:r>
            <a:r>
              <a:rPr lang="en-US" sz="1600" dirty="0">
                <a:solidFill>
                  <a:schemeClr val="tx1"/>
                </a:solidFill>
              </a:rPr>
              <a:t>: this protocol addresses the problem raised in the challenge-response slides: it establishes a shared secret between two parties via brokering by a trusted intermediary.  It is similar to the protocol used in Shibboleth Web Single Sign On (e.g., for Duke </a:t>
            </a:r>
            <a:r>
              <a:rPr lang="en-US" sz="1600" dirty="0" err="1">
                <a:solidFill>
                  <a:schemeClr val="tx1"/>
                </a:solidFill>
              </a:rPr>
              <a:t>NetIDs</a:t>
            </a:r>
            <a:r>
              <a:rPr lang="en-US" sz="1600" dirty="0">
                <a:solidFill>
                  <a:schemeClr val="tx1"/>
                </a:solidFill>
              </a:rPr>
              <a:t>): the trusted intermediary is a Shibboleth identity provider.</a:t>
            </a:r>
          </a:p>
        </p:txBody>
      </p:sp>
    </p:spTree>
    <p:extLst>
      <p:ext uri="{BB962C8B-B14F-4D97-AF65-F5344CB8AC3E}">
        <p14:creationId xmlns:p14="http://schemas.microsoft.com/office/powerpoint/2010/main" val="429074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k-summar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4906" y="-1427188"/>
            <a:ext cx="7577282" cy="980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88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-606425"/>
            <a:ext cx="8226425" cy="1554163"/>
          </a:xfrm>
        </p:spPr>
        <p:txBody>
          <a:bodyPr/>
          <a:lstStyle/>
          <a:p>
            <a:r>
              <a:rPr lang="en-US" sz="3200" dirty="0"/>
              <a:t>Drawbridge thread ABI/API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78" y="977900"/>
            <a:ext cx="8309247" cy="54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6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Bascule thread ABI (refines Drawbridge)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006" r="51944" b="22819"/>
          <a:stretch/>
        </p:blipFill>
        <p:spPr>
          <a:xfrm>
            <a:off x="469900" y="1635290"/>
            <a:ext cx="7112000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75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Bascule/Drawbridge thread ABI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60367" r="51944" b="22819"/>
          <a:stretch/>
        </p:blipFill>
        <p:spPr>
          <a:xfrm>
            <a:off x="457200" y="1651000"/>
            <a:ext cx="827316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32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Bascule/Drawbridge semaphore ABI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006" r="51944" b="70347"/>
          <a:stretch/>
        </p:blipFill>
        <p:spPr>
          <a:xfrm>
            <a:off x="457200" y="2144795"/>
            <a:ext cx="7112000" cy="993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6649" r="51944" b="38663"/>
          <a:stretch/>
        </p:blipFill>
        <p:spPr>
          <a:xfrm>
            <a:off x="469900" y="3441700"/>
            <a:ext cx="71120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26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Bascule/Drawbridge event ABI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9168" r="51944" b="50787"/>
          <a:stretch/>
        </p:blipFill>
        <p:spPr>
          <a:xfrm>
            <a:off x="457200" y="1816100"/>
            <a:ext cx="7112000" cy="157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6649" r="51944" b="38663"/>
          <a:stretch/>
        </p:blipFill>
        <p:spPr>
          <a:xfrm>
            <a:off x="457200" y="3556000"/>
            <a:ext cx="71120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3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429E30-4A52-6A4D-9F26-500981082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it?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03716B-7080-8B45-B2C6-E61C2E9BB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code.</a:t>
            </a:r>
          </a:p>
          <a:p>
            <a:r>
              <a:rPr lang="en-US" dirty="0"/>
              <a:t>Rent a machine.</a:t>
            </a:r>
          </a:p>
          <a:p>
            <a:r>
              <a:rPr lang="en-US" dirty="0"/>
              <a:t>Run the code.</a:t>
            </a:r>
          </a:p>
          <a:p>
            <a:r>
              <a:rPr lang="en-US" b="1" dirty="0"/>
              <a:t>Is it safe?</a:t>
            </a:r>
          </a:p>
          <a:p>
            <a:r>
              <a:rPr lang="en-US" sz="2000" dirty="0"/>
              <a:t>You trust the code.</a:t>
            </a:r>
          </a:p>
          <a:p>
            <a:r>
              <a:rPr lang="en-US" sz="2000" dirty="0"/>
              <a:t>You trust the machine.</a:t>
            </a:r>
          </a:p>
          <a:p>
            <a:r>
              <a:rPr lang="en-US" sz="2000" dirty="0"/>
              <a:t>But not the owner.</a:t>
            </a:r>
          </a:p>
          <a:p>
            <a:r>
              <a:rPr lang="en-US" sz="2000" dirty="0"/>
              <a:t>Or the OS.</a:t>
            </a:r>
          </a:p>
          <a:p>
            <a:r>
              <a:rPr lang="en-US" sz="2000" b="1" dirty="0"/>
              <a:t>How to validate?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B35DEC-39EB-B446-A815-CB41633CB3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3" t="5556" r="50000" b="61111"/>
          <a:stretch/>
        </p:blipFill>
        <p:spPr>
          <a:xfrm>
            <a:off x="3200400" y="221838"/>
            <a:ext cx="5979968" cy="62013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1F122E-03FC-8740-A0BD-7E41C6EE15AC}"/>
              </a:ext>
            </a:extLst>
          </p:cNvPr>
          <p:cNvSpPr/>
          <p:nvPr/>
        </p:nvSpPr>
        <p:spPr>
          <a:xfrm>
            <a:off x="76200" y="6359164"/>
            <a:ext cx="5155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NimbusRomNo9L"/>
              </a:rPr>
              <a:t>Graphic from </a:t>
            </a:r>
            <a:r>
              <a:rPr lang="en-US" sz="1200" b="1" dirty="0">
                <a:solidFill>
                  <a:srgbClr val="000000"/>
                </a:solidFill>
                <a:latin typeface="NimbusRomNo9L"/>
              </a:rPr>
              <a:t>Intel SGX Explained </a:t>
            </a:r>
            <a:r>
              <a:rPr lang="en-US" sz="1200" dirty="0">
                <a:solidFill>
                  <a:srgbClr val="000000"/>
                </a:solidFill>
                <a:latin typeface="NimbusRomNo9L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NimbusRomNo9L"/>
              </a:rPr>
              <a:t>Costan</a:t>
            </a:r>
            <a:r>
              <a:rPr lang="en-US" sz="1200" dirty="0">
                <a:solidFill>
                  <a:srgbClr val="000000"/>
                </a:solidFill>
                <a:latin typeface="NimbusRomNo9L"/>
              </a:rPr>
              <a:t> and Devadas, IACR Cryptology, 2016)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848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6550" y="1271538"/>
            <a:ext cx="82867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The primary I/O mechanism in Drawbridge is an I/O stream. I/O streams are byte streams that may be memory-mapped or sequentially accessed.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Streams are named by URIs…Supported URI schemes include file:, pipe:,</a:t>
            </a:r>
          </a:p>
          <a:p>
            <a:r>
              <a:rPr lang="en-US" dirty="0">
                <a:latin typeface="+mj-lt"/>
              </a:rPr>
              <a:t>http:, https:, </a:t>
            </a:r>
            <a:r>
              <a:rPr lang="en-US" dirty="0" err="1">
                <a:latin typeface="+mj-lt"/>
              </a:rPr>
              <a:t>tcp</a:t>
            </a:r>
            <a:r>
              <a:rPr lang="en-US" dirty="0">
                <a:latin typeface="+mj-lt"/>
              </a:rPr>
              <a:t>:, </a:t>
            </a:r>
            <a:r>
              <a:rPr lang="en-US" dirty="0" err="1">
                <a:latin typeface="+mj-lt"/>
              </a:rPr>
              <a:t>udp</a:t>
            </a:r>
            <a:r>
              <a:rPr lang="en-US" dirty="0">
                <a:latin typeface="+mj-lt"/>
              </a:rPr>
              <a:t>:, </a:t>
            </a:r>
            <a:r>
              <a:rPr lang="en-US" dirty="0" err="1">
                <a:latin typeface="+mj-lt"/>
              </a:rPr>
              <a:t>pipe.srv</a:t>
            </a:r>
            <a:r>
              <a:rPr lang="en-US" dirty="0">
                <a:latin typeface="+mj-lt"/>
              </a:rPr>
              <a:t>:, </a:t>
            </a:r>
            <a:r>
              <a:rPr lang="en-US" dirty="0" err="1">
                <a:latin typeface="+mj-lt"/>
              </a:rPr>
              <a:t>http.srv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tcp.srv</a:t>
            </a:r>
            <a:r>
              <a:rPr lang="en-US" dirty="0">
                <a:latin typeface="+mj-lt"/>
              </a:rPr>
              <a:t>:, and </a:t>
            </a:r>
            <a:r>
              <a:rPr lang="en-US" dirty="0" err="1">
                <a:latin typeface="+mj-lt"/>
              </a:rPr>
              <a:t>udp.srv</a:t>
            </a:r>
            <a:r>
              <a:rPr lang="en-US" dirty="0">
                <a:latin typeface="+mj-lt"/>
              </a:rPr>
              <a:t>:. The latter four schemes are used to open inbound I/O streams for server applications: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3251680"/>
            <a:ext cx="6286500" cy="334315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Drawbridge I/O: streams</a:t>
            </a:r>
          </a:p>
        </p:txBody>
      </p:sp>
    </p:spTree>
    <p:extLst>
      <p:ext uri="{BB962C8B-B14F-4D97-AF65-F5344CB8AC3E}">
        <p14:creationId xmlns:p14="http://schemas.microsoft.com/office/powerpoint/2010/main" val="3526986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Haven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Haven provides a safe context for code execution:</a:t>
            </a:r>
          </a:p>
          <a:p>
            <a:pPr lvl="1"/>
            <a:r>
              <a:rPr lang="en-US" dirty="0"/>
              <a:t>Safe from a subverted OS kernel</a:t>
            </a:r>
          </a:p>
          <a:p>
            <a:pPr lvl="1"/>
            <a:r>
              <a:rPr lang="en-US" dirty="0"/>
              <a:t>Safe from a subverted hypervisor</a:t>
            </a:r>
          </a:p>
          <a:p>
            <a:pPr lvl="1"/>
            <a:r>
              <a:rPr lang="en-US" dirty="0"/>
              <a:t>Safe from a physical attack on memory!  Operates on data encrypted in memory</a:t>
            </a:r>
          </a:p>
          <a:p>
            <a:r>
              <a:rPr lang="en-US" dirty="0"/>
              <a:t>Haven rests on new </a:t>
            </a:r>
            <a:r>
              <a:rPr lang="en-US" b="1" dirty="0"/>
              <a:t>architectural foundations for trustworthy computing:</a:t>
            </a:r>
          </a:p>
          <a:p>
            <a:pPr lvl="1"/>
            <a:r>
              <a:rPr lang="en-US" dirty="0"/>
              <a:t>Intel SGX: Software Guard Extensions</a:t>
            </a:r>
          </a:p>
          <a:p>
            <a:pPr lvl="1"/>
            <a:r>
              <a:rPr lang="en-US" dirty="0"/>
              <a:t>New abstraction: </a:t>
            </a:r>
            <a:r>
              <a:rPr lang="en-US" b="1" dirty="0">
                <a:solidFill>
                  <a:srgbClr val="800000"/>
                </a:solidFill>
              </a:rPr>
              <a:t>enclaves</a:t>
            </a:r>
          </a:p>
          <a:p>
            <a:pPr lvl="1"/>
            <a:r>
              <a:rPr lang="en-US" dirty="0"/>
              <a:t>Supports </a:t>
            </a:r>
            <a:r>
              <a:rPr lang="en-US" b="1" dirty="0">
                <a:solidFill>
                  <a:srgbClr val="800000"/>
                </a:solidFill>
              </a:rPr>
              <a:t>attestation</a:t>
            </a:r>
            <a:r>
              <a:rPr lang="en-US" dirty="0"/>
              <a:t> of code identities</a:t>
            </a:r>
          </a:p>
          <a:p>
            <a:pPr lvl="1"/>
            <a:r>
              <a:rPr lang="en-US" dirty="0"/>
              <a:t>New CPU mode: </a:t>
            </a:r>
            <a:r>
              <a:rPr lang="en-US" b="1" dirty="0"/>
              <a:t>enclave mode </a:t>
            </a:r>
            <a:r>
              <a:rPr lang="en-US" dirty="0"/>
              <a:t>for </a:t>
            </a:r>
            <a:r>
              <a:rPr lang="en-US" b="1" dirty="0">
                <a:solidFill>
                  <a:srgbClr val="800000"/>
                </a:solidFill>
              </a:rPr>
              <a:t>shielded execution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35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Enclaves</a:t>
            </a:r>
          </a:p>
        </p:txBody>
      </p:sp>
      <p:sp>
        <p:nvSpPr>
          <p:cNvPr id="37" name="Content Placeholder 36"/>
          <p:cNvSpPr>
            <a:spLocks noGrp="1"/>
          </p:cNvSpPr>
          <p:nvPr>
            <p:ph idx="1"/>
          </p:nvPr>
        </p:nvSpPr>
        <p:spPr>
          <a:xfrm>
            <a:off x="457200" y="4495800"/>
            <a:ext cx="8382000" cy="1676400"/>
          </a:xfrm>
        </p:spPr>
        <p:txBody>
          <a:bodyPr/>
          <a:lstStyle/>
          <a:p>
            <a:r>
              <a:rPr lang="en-US" sz="2000" b="0" dirty="0"/>
              <a:t>An enclave is a region of user VM (ring 3), loaded with a module.</a:t>
            </a:r>
          </a:p>
          <a:p>
            <a:r>
              <a:rPr lang="en-US" sz="2000" b="0" dirty="0"/>
              <a:t>Contains code and data.  User calls kernel to set it up: trust but verify.</a:t>
            </a:r>
          </a:p>
          <a:p>
            <a:r>
              <a:rPr lang="en-US" sz="2000" b="0" dirty="0"/>
              <a:t>“Sealed”: no access to enclave memory except by enclave code</a:t>
            </a:r>
          </a:p>
          <a:p>
            <a:r>
              <a:rPr lang="en-US" sz="2000" b="0" dirty="0"/>
              <a:t>Gated entry: well-defined entry points for control transfer into enclave</a:t>
            </a:r>
          </a:p>
          <a:p>
            <a:r>
              <a:rPr lang="en-US" sz="2000" b="0" dirty="0"/>
              <a:t>Secure thread context (save/restore on exceptions), secure paging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005156" y="2362398"/>
            <a:ext cx="661844" cy="91420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033235" y="2362398"/>
            <a:ext cx="661844" cy="91420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cs typeface="Arial" charset="0"/>
            </a:endParaRP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838199" y="3390429"/>
            <a:ext cx="7313613" cy="795165"/>
          </a:xfrm>
          <a:prstGeom prst="flowChartProcess">
            <a:avLst/>
          </a:prstGeom>
          <a:solidFill>
            <a:srgbClr val="99C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2590749" y="3564147"/>
            <a:ext cx="38085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/>
            <a:r>
              <a:rPr lang="en-US" b="1" dirty="0">
                <a:solidFill>
                  <a:srgbClr val="00264D"/>
                </a:solidFill>
              </a:rPr>
              <a:t>host kernel / hypervisor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871161" y="1219200"/>
            <a:ext cx="3166375" cy="2090284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cs typeface="Arial" charset="0"/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5204464" y="2471466"/>
            <a:ext cx="2490247" cy="647560"/>
          </a:xfrm>
          <a:prstGeom prst="flowChartProcess">
            <a:avLst/>
          </a:prstGeom>
          <a:solidFill>
            <a:srgbClr val="99C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205755" y="1442989"/>
            <a:ext cx="661844" cy="91420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119956" y="1442989"/>
            <a:ext cx="661844" cy="91420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cs typeface="Arial" charset="0"/>
            </a:endParaRP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5409877" y="2547764"/>
            <a:ext cx="26283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/>
            <a:r>
              <a:rPr lang="en-US" b="1" dirty="0">
                <a:solidFill>
                  <a:srgbClr val="00264D"/>
                </a:solidFill>
              </a:rPr>
              <a:t>guest kernel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7010400" y="1219200"/>
            <a:ext cx="1028477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/>
            <a:r>
              <a:rPr lang="en-US" sz="3200" b="1" dirty="0">
                <a:solidFill>
                  <a:srgbClr val="00264D"/>
                </a:solidFill>
              </a:rPr>
              <a:t>VM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990600" y="2362200"/>
            <a:ext cx="661844" cy="91420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351364" y="1524000"/>
            <a:ext cx="441325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cs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140075" y="2514600"/>
            <a:ext cx="441325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cs typeface="Arial" charset="0"/>
            </a:endParaRPr>
          </a:p>
        </p:txBody>
      </p:sp>
      <p:cxnSp>
        <p:nvCxnSpPr>
          <p:cNvPr id="4" name="Straight Arrow Connector 3"/>
          <p:cNvCxnSpPr>
            <a:endCxn id="22" idx="1"/>
          </p:cNvCxnSpPr>
          <p:nvPr/>
        </p:nvCxnSpPr>
        <p:spPr bwMode="auto">
          <a:xfrm>
            <a:off x="2667000" y="990600"/>
            <a:ext cx="2684364" cy="8382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endCxn id="24" idx="0"/>
          </p:cNvCxnSpPr>
          <p:nvPr/>
        </p:nvCxnSpPr>
        <p:spPr bwMode="auto">
          <a:xfrm>
            <a:off x="2667000" y="990600"/>
            <a:ext cx="693738" cy="1524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6756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ven-sgx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0" t="51638" r="26975" b="1668"/>
          <a:stretch/>
        </p:blipFill>
        <p:spPr>
          <a:xfrm rot="16200000">
            <a:off x="2076222" y="890258"/>
            <a:ext cx="4988380" cy="59436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20190"/>
            <a:ext cx="731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264D"/>
                </a:solidFill>
              </a:rPr>
              <a:t>Haven, OSDI 2014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ED8CA4-C90A-2D48-9D07-68672528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Portrait of an enclave</a:t>
            </a:r>
          </a:p>
        </p:txBody>
      </p:sp>
    </p:spTree>
    <p:extLst>
      <p:ext uri="{BB962C8B-B14F-4D97-AF65-F5344CB8AC3E}">
        <p14:creationId xmlns:p14="http://schemas.microsoft.com/office/powerpoint/2010/main" val="292369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gx-struc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3061" y="-1183341"/>
            <a:ext cx="7010400" cy="907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3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ven-ep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9090" y="-1039091"/>
            <a:ext cx="7065819" cy="9144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20190"/>
            <a:ext cx="731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264D"/>
                </a:solidFill>
              </a:rPr>
              <a:t>Haven, OSDI 2014</a:t>
            </a:r>
          </a:p>
        </p:txBody>
      </p:sp>
    </p:spTree>
    <p:extLst>
      <p:ext uri="{BB962C8B-B14F-4D97-AF65-F5344CB8AC3E}">
        <p14:creationId xmlns:p14="http://schemas.microsoft.com/office/powerpoint/2010/main" val="3234344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ven-shield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12941" y="-1042443"/>
            <a:ext cx="7088616" cy="9173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20190"/>
            <a:ext cx="731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264D"/>
                </a:solidFill>
              </a:rPr>
              <a:t>Haven, OSDI 2014</a:t>
            </a:r>
          </a:p>
        </p:txBody>
      </p:sp>
    </p:spTree>
    <p:extLst>
      <p:ext uri="{BB962C8B-B14F-4D97-AF65-F5344CB8AC3E}">
        <p14:creationId xmlns:p14="http://schemas.microsoft.com/office/powerpoint/2010/main" val="354463694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Custom 5">
      <a:dk1>
        <a:srgbClr val="003367"/>
      </a:dk1>
      <a:lt1>
        <a:srgbClr val="37305A"/>
      </a:lt1>
      <a:dk2>
        <a:srgbClr val="E0E4DC"/>
      </a:dk2>
      <a:lt2>
        <a:srgbClr val="B5B5B5"/>
      </a:lt2>
      <a:accent1>
        <a:srgbClr val="4D8CF1"/>
      </a:accent1>
      <a:accent2>
        <a:srgbClr val="651222"/>
      </a:accent2>
      <a:accent3>
        <a:srgbClr val="0036A6"/>
      </a:accent3>
      <a:accent4>
        <a:srgbClr val="666666"/>
      </a:accent4>
      <a:accent5>
        <a:srgbClr val="738300"/>
      </a:accent5>
      <a:accent6>
        <a:srgbClr val="003367"/>
      </a:accent6>
      <a:hlink>
        <a:srgbClr val="0036A6"/>
      </a:hlink>
      <a:folHlink>
        <a:srgbClr val="4E005F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Default Design">
  <a:themeElements>
    <a:clrScheme name="Custom 6">
      <a:dk1>
        <a:srgbClr val="003367"/>
      </a:dk1>
      <a:lt1>
        <a:sysClr val="window" lastClr="FFFFFF"/>
      </a:lt1>
      <a:dk2>
        <a:srgbClr val="195F9E"/>
      </a:dk2>
      <a:lt2>
        <a:srgbClr val="B5B5B5"/>
      </a:lt2>
      <a:accent1>
        <a:srgbClr val="998674"/>
      </a:accent1>
      <a:accent2>
        <a:srgbClr val="651222"/>
      </a:accent2>
      <a:accent3>
        <a:srgbClr val="0036A6"/>
      </a:accent3>
      <a:accent4>
        <a:srgbClr val="666666"/>
      </a:accent4>
      <a:accent5>
        <a:srgbClr val="738300"/>
      </a:accent5>
      <a:accent6>
        <a:srgbClr val="003367"/>
      </a:accent6>
      <a:hlink>
        <a:srgbClr val="0036A6"/>
      </a:hlink>
      <a:folHlink>
        <a:srgbClr val="4E005F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WinHec Template v10">
  <a:themeElements>
    <a:clrScheme name="WinHec Template v10 1">
      <a:dk1>
        <a:srgbClr val="000000"/>
      </a:dk1>
      <a:lt1>
        <a:srgbClr val="FFFFFF"/>
      </a:lt1>
      <a:dk2>
        <a:srgbClr val="00478E"/>
      </a:dk2>
      <a:lt2>
        <a:srgbClr val="F7AB3B"/>
      </a:lt2>
      <a:accent1>
        <a:srgbClr val="F2D468"/>
      </a:accent1>
      <a:accent2>
        <a:srgbClr val="F5862B"/>
      </a:accent2>
      <a:accent3>
        <a:srgbClr val="AAB1C6"/>
      </a:accent3>
      <a:accent4>
        <a:srgbClr val="DADADA"/>
      </a:accent4>
      <a:accent5>
        <a:srgbClr val="F7E6B9"/>
      </a:accent5>
      <a:accent6>
        <a:srgbClr val="DE7926"/>
      </a:accent6>
      <a:hlink>
        <a:srgbClr val="4FC95B"/>
      </a:hlink>
      <a:folHlink>
        <a:srgbClr val="40A1F2"/>
      </a:folHlink>
    </a:clrScheme>
    <a:fontScheme name="WinHec Template v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2">
                <a:gamma/>
                <a:shade val="56078"/>
                <a:invGamma/>
              </a:schemeClr>
            </a:gs>
            <a:gs pos="50000">
              <a:schemeClr val="accent2"/>
            </a:gs>
            <a:gs pos="100000">
              <a:schemeClr val="accent2">
                <a:gamma/>
                <a:shade val="56078"/>
                <a:invGamma/>
              </a:schemeClr>
            </a:gs>
          </a:gsLst>
          <a:lin ang="2700000" scaled="1"/>
        </a:gra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2">
                <a:gamma/>
                <a:shade val="56078"/>
                <a:invGamma/>
              </a:schemeClr>
            </a:gs>
            <a:gs pos="50000">
              <a:schemeClr val="accent2"/>
            </a:gs>
            <a:gs pos="100000">
              <a:schemeClr val="accent2">
                <a:gamma/>
                <a:shade val="56078"/>
                <a:invGamma/>
              </a:schemeClr>
            </a:gs>
          </a:gsLst>
          <a:lin ang="2700000" scaled="1"/>
        </a:gra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WinHec Template v10 1">
        <a:dk1>
          <a:srgbClr val="000000"/>
        </a:dk1>
        <a:lt1>
          <a:srgbClr val="FFFFFF"/>
        </a:lt1>
        <a:dk2>
          <a:srgbClr val="00478E"/>
        </a:dk2>
        <a:lt2>
          <a:srgbClr val="F7AB3B"/>
        </a:lt2>
        <a:accent1>
          <a:srgbClr val="F2D468"/>
        </a:accent1>
        <a:accent2>
          <a:srgbClr val="F5862B"/>
        </a:accent2>
        <a:accent3>
          <a:srgbClr val="AAB1C6"/>
        </a:accent3>
        <a:accent4>
          <a:srgbClr val="DADADA"/>
        </a:accent4>
        <a:accent5>
          <a:srgbClr val="F7E6B9"/>
        </a:accent5>
        <a:accent6>
          <a:srgbClr val="DE7926"/>
        </a:accent6>
        <a:hlink>
          <a:srgbClr val="4FC95B"/>
        </a:hlink>
        <a:folHlink>
          <a:srgbClr val="40A1F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8_Default Design">
  <a:themeElements>
    <a:clrScheme name="Custom 6">
      <a:dk1>
        <a:srgbClr val="003367"/>
      </a:dk1>
      <a:lt1>
        <a:sysClr val="window" lastClr="FFFFFF"/>
      </a:lt1>
      <a:dk2>
        <a:srgbClr val="195F9E"/>
      </a:dk2>
      <a:lt2>
        <a:srgbClr val="B5B5B5"/>
      </a:lt2>
      <a:accent1>
        <a:srgbClr val="998674"/>
      </a:accent1>
      <a:accent2>
        <a:srgbClr val="651222"/>
      </a:accent2>
      <a:accent3>
        <a:srgbClr val="0036A6"/>
      </a:accent3>
      <a:accent4>
        <a:srgbClr val="666666"/>
      </a:accent4>
      <a:accent5>
        <a:srgbClr val="738300"/>
      </a:accent5>
      <a:accent6>
        <a:srgbClr val="003367"/>
      </a:accent6>
      <a:hlink>
        <a:srgbClr val="0036A6"/>
      </a:hlink>
      <a:folHlink>
        <a:srgbClr val="4E005F"/>
      </a:folHlink>
    </a:clrScheme>
    <a:fontScheme name="Default Design">
      <a:majorFont>
        <a:latin typeface="Gill Sans MT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mplate">
  <a:themeElements>
    <a:clrScheme name="Custom 6">
      <a:dk1>
        <a:srgbClr val="003367"/>
      </a:dk1>
      <a:lt1>
        <a:sysClr val="window" lastClr="FFFFFF"/>
      </a:lt1>
      <a:dk2>
        <a:srgbClr val="195F9E"/>
      </a:dk2>
      <a:lt2>
        <a:srgbClr val="B5B5B5"/>
      </a:lt2>
      <a:accent1>
        <a:srgbClr val="998674"/>
      </a:accent1>
      <a:accent2>
        <a:srgbClr val="651222"/>
      </a:accent2>
      <a:accent3>
        <a:srgbClr val="0036A6"/>
      </a:accent3>
      <a:accent4>
        <a:srgbClr val="666666"/>
      </a:accent4>
      <a:accent5>
        <a:srgbClr val="738300"/>
      </a:accent5>
      <a:accent6>
        <a:srgbClr val="003367"/>
      </a:accent6>
      <a:hlink>
        <a:srgbClr val="0036A6"/>
      </a:hlink>
      <a:folHlink>
        <a:srgbClr val="4E005F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173527</TotalTime>
  <Words>1128</Words>
  <Application>Microsoft Macintosh PowerPoint</Application>
  <PresentationFormat>On-screen Show (4:3)</PresentationFormat>
  <Paragraphs>103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Calibri</vt:lpstr>
      <vt:lpstr>Gill Sans MT</vt:lpstr>
      <vt:lpstr>NimbusRomNo9L</vt:lpstr>
      <vt:lpstr>Times New Roman</vt:lpstr>
      <vt:lpstr>Wingdings</vt:lpstr>
      <vt:lpstr>Default Design</vt:lpstr>
      <vt:lpstr>3_Default Design</vt:lpstr>
      <vt:lpstr>WinHec Template v10</vt:lpstr>
      <vt:lpstr>8_Default Design</vt:lpstr>
      <vt:lpstr>template</vt:lpstr>
      <vt:lpstr>PowerPoint Presentation</vt:lpstr>
      <vt:lpstr>PowerPoint Presentation</vt:lpstr>
      <vt:lpstr>Trust it?</vt:lpstr>
      <vt:lpstr>Getting to Haven</vt:lpstr>
      <vt:lpstr>Enclaves</vt:lpstr>
      <vt:lpstr>Portrait of an enclave</vt:lpstr>
      <vt:lpstr>PowerPoint Presentation</vt:lpstr>
      <vt:lpstr>PowerPoint Presentation</vt:lpstr>
      <vt:lpstr>PowerPoint Presentation</vt:lpstr>
      <vt:lpstr>PowerPoint Presentation</vt:lpstr>
      <vt:lpstr>Drawbridge LibOS</vt:lpstr>
      <vt:lpstr>Shielding the Drawbridge LibOS</vt:lpstr>
      <vt:lpstr>Haven’s secure storage</vt:lpstr>
      <vt:lpstr>Attestation</vt:lpstr>
      <vt:lpstr>Challenges for attestation</vt:lpstr>
      <vt:lpstr>Solutions: using crypto for SGX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 on nonces</vt:lpstr>
      <vt:lpstr>PowerPoint Presentation</vt:lpstr>
      <vt:lpstr>Drawbridge thread ABI/API</vt:lpstr>
      <vt:lpstr>Bascule thread ABI (refines Drawbridge)</vt:lpstr>
      <vt:lpstr>Bascule/Drawbridge thread ABI</vt:lpstr>
      <vt:lpstr>Bascule/Drawbridge semaphore ABI</vt:lpstr>
      <vt:lpstr>Bascule/Drawbridge event ABI</vt:lpstr>
      <vt:lpstr>Drawbridge I/O: streams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About Systems</dc:title>
  <dc:subject/>
  <dc:creator>Jeff Chase</dc:creator>
  <cp:keywords/>
  <dc:description/>
  <cp:lastModifiedBy>Jeff Chase</cp:lastModifiedBy>
  <cp:revision>5558</cp:revision>
  <cp:lastPrinted>2015-03-17T19:03:42Z</cp:lastPrinted>
  <dcterms:created xsi:type="dcterms:W3CDTF">2011-04-11T18:52:21Z</dcterms:created>
  <dcterms:modified xsi:type="dcterms:W3CDTF">2020-10-20T15:23:09Z</dcterms:modified>
  <cp:category/>
</cp:coreProperties>
</file>